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7" r:id="rId2"/>
    <p:sldId id="258" r:id="rId3"/>
    <p:sldId id="617" r:id="rId4"/>
    <p:sldId id="260" r:id="rId5"/>
    <p:sldId id="279" r:id="rId6"/>
    <p:sldId id="615" r:id="rId7"/>
    <p:sldId id="606" r:id="rId8"/>
    <p:sldId id="342" r:id="rId9"/>
    <p:sldId id="619" r:id="rId10"/>
    <p:sldId id="614" r:id="rId11"/>
    <p:sldId id="610" r:id="rId12"/>
    <p:sldId id="616" r:id="rId13"/>
    <p:sldId id="618" r:id="rId14"/>
    <p:sldId id="620" r:id="rId15"/>
    <p:sldId id="611" r:id="rId16"/>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5576CD-95C1-4586-BE9F-A8B33A6A02E1}" v="1" dt="2023-01-30T09:07:04.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57975" autoAdjust="0"/>
  </p:normalViewPr>
  <p:slideViewPr>
    <p:cSldViewPr snapToGrid="0">
      <p:cViewPr varScale="1">
        <p:scale>
          <a:sx n="42" d="100"/>
          <a:sy n="42" d="100"/>
        </p:scale>
        <p:origin x="200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9FFF05-0DC9-4708-A354-BA91F87B9A2A}" type="doc">
      <dgm:prSet loTypeId="urn:microsoft.com/office/officeart/2005/8/layout/hierarchy1" loCatId="hierarchy" qsTypeId="urn:microsoft.com/office/officeart/2005/8/quickstyle/simple4" qsCatId="simple" csTypeId="urn:microsoft.com/office/officeart/2005/8/colors/accent3_2" csCatId="accent3" phldr="1"/>
      <dgm:spPr/>
      <dgm:t>
        <a:bodyPr/>
        <a:lstStyle/>
        <a:p>
          <a:endParaRPr lang="en-US"/>
        </a:p>
      </dgm:t>
    </dgm:pt>
    <dgm:pt modelId="{1FAB7BC1-7012-4BC9-8279-0F8A8953C4FF}">
      <dgm:prSet/>
      <dgm:spPr/>
      <dgm:t>
        <a:bodyPr/>
        <a:lstStyle/>
        <a:p>
          <a:r>
            <a:rPr lang="en-US" dirty="0"/>
            <a:t>To ensure the safety of young people with asthma in school.</a:t>
          </a:r>
        </a:p>
      </dgm:t>
    </dgm:pt>
    <dgm:pt modelId="{44B481E1-2C0B-42DB-997E-132A8EF7B31F}" type="sibTrans" cxnId="{26562BC3-AEBE-47D5-9CE9-154CE4AD4C80}">
      <dgm:prSet/>
      <dgm:spPr/>
      <dgm:t>
        <a:bodyPr/>
        <a:lstStyle/>
        <a:p>
          <a:endParaRPr lang="en-US"/>
        </a:p>
      </dgm:t>
    </dgm:pt>
    <dgm:pt modelId="{26DE249B-135A-4191-9462-B24CFAC72D3B}" type="parTrans" cxnId="{26562BC3-AEBE-47D5-9CE9-154CE4AD4C80}">
      <dgm:prSet/>
      <dgm:spPr/>
      <dgm:t>
        <a:bodyPr/>
        <a:lstStyle/>
        <a:p>
          <a:endParaRPr lang="en-US"/>
        </a:p>
      </dgm:t>
    </dgm:pt>
    <dgm:pt modelId="{859968B9-DDEA-497F-BE06-4DCB68737272}">
      <dgm:prSet/>
      <dgm:spPr/>
      <dgm:t>
        <a:bodyPr/>
        <a:lstStyle/>
        <a:p>
          <a:r>
            <a:rPr lang="en-US" dirty="0"/>
            <a:t>To enable schools and settings to achieve a set of quality standards for asthma care.</a:t>
          </a:r>
        </a:p>
      </dgm:t>
    </dgm:pt>
    <dgm:pt modelId="{2D3D826D-3AB9-40CC-B4B5-BB8D2DB8D62E}" type="sibTrans" cxnId="{CEB5A8A3-9920-43DF-A525-85F440377D07}">
      <dgm:prSet/>
      <dgm:spPr/>
      <dgm:t>
        <a:bodyPr/>
        <a:lstStyle/>
        <a:p>
          <a:endParaRPr lang="en-US"/>
        </a:p>
      </dgm:t>
    </dgm:pt>
    <dgm:pt modelId="{B6A76ABA-0A26-4B94-852E-D3FA93B12A56}" type="parTrans" cxnId="{CEB5A8A3-9920-43DF-A525-85F440377D07}">
      <dgm:prSet/>
      <dgm:spPr/>
      <dgm:t>
        <a:bodyPr/>
        <a:lstStyle/>
        <a:p>
          <a:endParaRPr lang="en-US"/>
        </a:p>
      </dgm:t>
    </dgm:pt>
    <dgm:pt modelId="{FF2E79DC-7BAD-4ADB-9E44-2D8F3D4BBA6E}" type="pres">
      <dgm:prSet presAssocID="{5C9FFF05-0DC9-4708-A354-BA91F87B9A2A}" presName="hierChild1" presStyleCnt="0">
        <dgm:presLayoutVars>
          <dgm:chPref val="1"/>
          <dgm:dir/>
          <dgm:animOne val="branch"/>
          <dgm:animLvl val="lvl"/>
          <dgm:resizeHandles/>
        </dgm:presLayoutVars>
      </dgm:prSet>
      <dgm:spPr/>
      <dgm:t>
        <a:bodyPr/>
        <a:lstStyle/>
        <a:p>
          <a:endParaRPr lang="en-US"/>
        </a:p>
      </dgm:t>
    </dgm:pt>
    <dgm:pt modelId="{FB22B135-9066-425A-B719-223F3FC9B8C8}" type="pres">
      <dgm:prSet presAssocID="{859968B9-DDEA-497F-BE06-4DCB68737272}" presName="hierRoot1" presStyleCnt="0"/>
      <dgm:spPr/>
    </dgm:pt>
    <dgm:pt modelId="{DA8321CA-4F63-493F-80A7-68C72EE47C71}" type="pres">
      <dgm:prSet presAssocID="{859968B9-DDEA-497F-BE06-4DCB68737272}" presName="composite" presStyleCnt="0"/>
      <dgm:spPr/>
    </dgm:pt>
    <dgm:pt modelId="{D6BAA491-2292-462C-BA92-91EB25CA639B}" type="pres">
      <dgm:prSet presAssocID="{859968B9-DDEA-497F-BE06-4DCB68737272}" presName="background" presStyleLbl="node0" presStyleIdx="0" presStyleCnt="2"/>
      <dgm:spPr/>
    </dgm:pt>
    <dgm:pt modelId="{93610386-FD6E-4B5A-93B6-6B5427C03A5F}" type="pres">
      <dgm:prSet presAssocID="{859968B9-DDEA-497F-BE06-4DCB68737272}" presName="text" presStyleLbl="fgAcc0" presStyleIdx="0" presStyleCnt="2">
        <dgm:presLayoutVars>
          <dgm:chPref val="3"/>
        </dgm:presLayoutVars>
      </dgm:prSet>
      <dgm:spPr/>
      <dgm:t>
        <a:bodyPr/>
        <a:lstStyle/>
        <a:p>
          <a:endParaRPr lang="en-US"/>
        </a:p>
      </dgm:t>
    </dgm:pt>
    <dgm:pt modelId="{F07509C1-DA89-401F-8333-760EA6038244}" type="pres">
      <dgm:prSet presAssocID="{859968B9-DDEA-497F-BE06-4DCB68737272}" presName="hierChild2" presStyleCnt="0"/>
      <dgm:spPr/>
    </dgm:pt>
    <dgm:pt modelId="{9C03EFAE-60FA-4092-9B5E-C643332D7557}" type="pres">
      <dgm:prSet presAssocID="{1FAB7BC1-7012-4BC9-8279-0F8A8953C4FF}" presName="hierRoot1" presStyleCnt="0"/>
      <dgm:spPr/>
    </dgm:pt>
    <dgm:pt modelId="{C131446F-EF87-41E4-83DF-2ACFA2719204}" type="pres">
      <dgm:prSet presAssocID="{1FAB7BC1-7012-4BC9-8279-0F8A8953C4FF}" presName="composite" presStyleCnt="0"/>
      <dgm:spPr/>
    </dgm:pt>
    <dgm:pt modelId="{7D9931A0-EEE6-44D0-BD57-183293F6A451}" type="pres">
      <dgm:prSet presAssocID="{1FAB7BC1-7012-4BC9-8279-0F8A8953C4FF}" presName="background" presStyleLbl="node0" presStyleIdx="1" presStyleCnt="2"/>
      <dgm:spPr/>
    </dgm:pt>
    <dgm:pt modelId="{BD426E8D-2A57-409E-AA32-056C92AEBCD5}" type="pres">
      <dgm:prSet presAssocID="{1FAB7BC1-7012-4BC9-8279-0F8A8953C4FF}" presName="text" presStyleLbl="fgAcc0" presStyleIdx="1" presStyleCnt="2">
        <dgm:presLayoutVars>
          <dgm:chPref val="3"/>
        </dgm:presLayoutVars>
      </dgm:prSet>
      <dgm:spPr/>
      <dgm:t>
        <a:bodyPr/>
        <a:lstStyle/>
        <a:p>
          <a:endParaRPr lang="en-US"/>
        </a:p>
      </dgm:t>
    </dgm:pt>
    <dgm:pt modelId="{4168FC15-A2E8-4485-8EFB-5717948007EA}" type="pres">
      <dgm:prSet presAssocID="{1FAB7BC1-7012-4BC9-8279-0F8A8953C4FF}" presName="hierChild2" presStyleCnt="0"/>
      <dgm:spPr/>
    </dgm:pt>
  </dgm:ptLst>
  <dgm:cxnLst>
    <dgm:cxn modelId="{84D6D56F-AE0B-49AA-A816-2FD90D4071EC}" type="presOf" srcId="{1FAB7BC1-7012-4BC9-8279-0F8A8953C4FF}" destId="{BD426E8D-2A57-409E-AA32-056C92AEBCD5}" srcOrd="0" destOrd="0" presId="urn:microsoft.com/office/officeart/2005/8/layout/hierarchy1"/>
    <dgm:cxn modelId="{26562BC3-AEBE-47D5-9CE9-154CE4AD4C80}" srcId="{5C9FFF05-0DC9-4708-A354-BA91F87B9A2A}" destId="{1FAB7BC1-7012-4BC9-8279-0F8A8953C4FF}" srcOrd="1" destOrd="0" parTransId="{26DE249B-135A-4191-9462-B24CFAC72D3B}" sibTransId="{44B481E1-2C0B-42DB-997E-132A8EF7B31F}"/>
    <dgm:cxn modelId="{50EEFDAF-49D6-4E6E-94B2-C5AFFD4EA940}" type="presOf" srcId="{859968B9-DDEA-497F-BE06-4DCB68737272}" destId="{93610386-FD6E-4B5A-93B6-6B5427C03A5F}" srcOrd="0" destOrd="0" presId="urn:microsoft.com/office/officeart/2005/8/layout/hierarchy1"/>
    <dgm:cxn modelId="{CEB5A8A3-9920-43DF-A525-85F440377D07}" srcId="{5C9FFF05-0DC9-4708-A354-BA91F87B9A2A}" destId="{859968B9-DDEA-497F-BE06-4DCB68737272}" srcOrd="0" destOrd="0" parTransId="{B6A76ABA-0A26-4B94-852E-D3FA93B12A56}" sibTransId="{2D3D826D-3AB9-40CC-B4B5-BB8D2DB8D62E}"/>
    <dgm:cxn modelId="{B59DDAD0-983F-4037-8B46-4989CB4F1A71}" type="presOf" srcId="{5C9FFF05-0DC9-4708-A354-BA91F87B9A2A}" destId="{FF2E79DC-7BAD-4ADB-9E44-2D8F3D4BBA6E}" srcOrd="0" destOrd="0" presId="urn:microsoft.com/office/officeart/2005/8/layout/hierarchy1"/>
    <dgm:cxn modelId="{05F24E1A-D079-44A1-B56F-4C75C14B9053}" type="presParOf" srcId="{FF2E79DC-7BAD-4ADB-9E44-2D8F3D4BBA6E}" destId="{FB22B135-9066-425A-B719-223F3FC9B8C8}" srcOrd="0" destOrd="0" presId="urn:microsoft.com/office/officeart/2005/8/layout/hierarchy1"/>
    <dgm:cxn modelId="{B6697BC8-CEE2-4375-9BF0-7DCED2C21F25}" type="presParOf" srcId="{FB22B135-9066-425A-B719-223F3FC9B8C8}" destId="{DA8321CA-4F63-493F-80A7-68C72EE47C71}" srcOrd="0" destOrd="0" presId="urn:microsoft.com/office/officeart/2005/8/layout/hierarchy1"/>
    <dgm:cxn modelId="{AEF0BE52-FB75-4554-BC5E-EF9242B4EAF3}" type="presParOf" srcId="{DA8321CA-4F63-493F-80A7-68C72EE47C71}" destId="{D6BAA491-2292-462C-BA92-91EB25CA639B}" srcOrd="0" destOrd="0" presId="urn:microsoft.com/office/officeart/2005/8/layout/hierarchy1"/>
    <dgm:cxn modelId="{FC182994-BBA5-4C73-9885-B2A58A7CAA85}" type="presParOf" srcId="{DA8321CA-4F63-493F-80A7-68C72EE47C71}" destId="{93610386-FD6E-4B5A-93B6-6B5427C03A5F}" srcOrd="1" destOrd="0" presId="urn:microsoft.com/office/officeart/2005/8/layout/hierarchy1"/>
    <dgm:cxn modelId="{FDB29669-8CCD-4F91-B4D9-2F76FC898489}" type="presParOf" srcId="{FB22B135-9066-425A-B719-223F3FC9B8C8}" destId="{F07509C1-DA89-401F-8333-760EA6038244}" srcOrd="1" destOrd="0" presId="urn:microsoft.com/office/officeart/2005/8/layout/hierarchy1"/>
    <dgm:cxn modelId="{3F548FC7-B0B5-4BAB-8F80-71395D3A9D4D}" type="presParOf" srcId="{FF2E79DC-7BAD-4ADB-9E44-2D8F3D4BBA6E}" destId="{9C03EFAE-60FA-4092-9B5E-C643332D7557}" srcOrd="1" destOrd="0" presId="urn:microsoft.com/office/officeart/2005/8/layout/hierarchy1"/>
    <dgm:cxn modelId="{BA65F8BB-ECC6-4CC5-8485-428D189C0475}" type="presParOf" srcId="{9C03EFAE-60FA-4092-9B5E-C643332D7557}" destId="{C131446F-EF87-41E4-83DF-2ACFA2719204}" srcOrd="0" destOrd="0" presId="urn:microsoft.com/office/officeart/2005/8/layout/hierarchy1"/>
    <dgm:cxn modelId="{ABE515A4-BC14-4533-8C75-BC77B27AB9EE}" type="presParOf" srcId="{C131446F-EF87-41E4-83DF-2ACFA2719204}" destId="{7D9931A0-EEE6-44D0-BD57-183293F6A451}" srcOrd="0" destOrd="0" presId="urn:microsoft.com/office/officeart/2005/8/layout/hierarchy1"/>
    <dgm:cxn modelId="{AF496A1D-4D15-4E0C-AB40-414C8AC97876}" type="presParOf" srcId="{C131446F-EF87-41E4-83DF-2ACFA2719204}" destId="{BD426E8D-2A57-409E-AA32-056C92AEBCD5}" srcOrd="1" destOrd="0" presId="urn:microsoft.com/office/officeart/2005/8/layout/hierarchy1"/>
    <dgm:cxn modelId="{787BE047-877A-4D28-B5E5-2786EF12DDFE}" type="presParOf" srcId="{9C03EFAE-60FA-4092-9B5E-C643332D7557}" destId="{4168FC15-A2E8-4485-8EFB-5717948007EA}"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A41588-0C73-4BDF-865B-BC3EF216EB2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70FC47D-F7B4-441B-9168-5E36C83EAD53}">
      <dgm:prSet/>
      <dgm:spPr/>
      <dgm:t>
        <a:bodyPr/>
        <a:lstStyle/>
        <a:p>
          <a:r>
            <a:rPr lang="en-GB" dirty="0"/>
            <a:t>Achieve a standardised approach to asthma management in schools.</a:t>
          </a:r>
          <a:endParaRPr lang="en-US" dirty="0"/>
        </a:p>
      </dgm:t>
    </dgm:pt>
    <dgm:pt modelId="{46DA5A7D-09AD-450A-AC47-1FB519D4E5AE}" type="parTrans" cxnId="{4AF63420-FAC6-46F8-8C45-7117F4A49EC0}">
      <dgm:prSet/>
      <dgm:spPr/>
      <dgm:t>
        <a:bodyPr/>
        <a:lstStyle/>
        <a:p>
          <a:endParaRPr lang="en-US"/>
        </a:p>
      </dgm:t>
    </dgm:pt>
    <dgm:pt modelId="{BE4F7032-E32E-459C-9B39-04D79BD9E383}" type="sibTrans" cxnId="{4AF63420-FAC6-46F8-8C45-7117F4A49EC0}">
      <dgm:prSet/>
      <dgm:spPr/>
      <dgm:t>
        <a:bodyPr/>
        <a:lstStyle/>
        <a:p>
          <a:endParaRPr lang="en-US"/>
        </a:p>
      </dgm:t>
    </dgm:pt>
    <dgm:pt modelId="{E5ECCFE6-443F-4774-B43F-4BDC7245A36A}">
      <dgm:prSet/>
      <dgm:spPr/>
      <dgm:t>
        <a:bodyPr/>
        <a:lstStyle/>
        <a:p>
          <a:r>
            <a:rPr lang="en-GB" dirty="0"/>
            <a:t>Less school days missed due to asthma.</a:t>
          </a:r>
          <a:endParaRPr lang="en-US" dirty="0"/>
        </a:p>
      </dgm:t>
    </dgm:pt>
    <dgm:pt modelId="{C91BB4EC-7F42-4D04-8B9E-60299339922B}" type="parTrans" cxnId="{9C29509A-4813-4124-A0C8-D8088EB34766}">
      <dgm:prSet/>
      <dgm:spPr/>
      <dgm:t>
        <a:bodyPr/>
        <a:lstStyle/>
        <a:p>
          <a:endParaRPr lang="en-US"/>
        </a:p>
      </dgm:t>
    </dgm:pt>
    <dgm:pt modelId="{FF13CE6E-A11E-4D93-BC9E-F8541EFB510B}" type="sibTrans" cxnId="{9C29509A-4813-4124-A0C8-D8088EB34766}">
      <dgm:prSet/>
      <dgm:spPr/>
      <dgm:t>
        <a:bodyPr/>
        <a:lstStyle/>
        <a:p>
          <a:endParaRPr lang="en-US"/>
        </a:p>
      </dgm:t>
    </dgm:pt>
    <dgm:pt modelId="{988FFFCC-9BDA-407A-BF03-3C930B12FD4B}">
      <dgm:prSet/>
      <dgm:spPr/>
      <dgm:t>
        <a:bodyPr/>
        <a:lstStyle/>
        <a:p>
          <a:r>
            <a:rPr lang="en-GB" dirty="0"/>
            <a:t>Less hospital presentation due to poor management of asthma.</a:t>
          </a:r>
          <a:endParaRPr lang="en-US" dirty="0"/>
        </a:p>
      </dgm:t>
    </dgm:pt>
    <dgm:pt modelId="{CD0448AD-E836-4763-9BEC-64B413B7E31F}" type="parTrans" cxnId="{8EBE50F1-7EF9-4375-99DB-2CCA06F3007A}">
      <dgm:prSet/>
      <dgm:spPr/>
      <dgm:t>
        <a:bodyPr/>
        <a:lstStyle/>
        <a:p>
          <a:endParaRPr lang="en-US"/>
        </a:p>
      </dgm:t>
    </dgm:pt>
    <dgm:pt modelId="{E6873287-8280-43E8-8E6D-094C1AA0833A}" type="sibTrans" cxnId="{8EBE50F1-7EF9-4375-99DB-2CCA06F3007A}">
      <dgm:prSet/>
      <dgm:spPr/>
      <dgm:t>
        <a:bodyPr/>
        <a:lstStyle/>
        <a:p>
          <a:endParaRPr lang="en-US"/>
        </a:p>
      </dgm:t>
    </dgm:pt>
    <dgm:pt modelId="{10E3AC9B-B152-49ED-BE8B-F61C8170BD35}">
      <dgm:prSet/>
      <dgm:spPr/>
      <dgm:t>
        <a:bodyPr/>
        <a:lstStyle/>
        <a:p>
          <a:r>
            <a:rPr lang="en-GB" dirty="0"/>
            <a:t>To understand the incidence of asthma and care requirements for your school setting.</a:t>
          </a:r>
          <a:endParaRPr lang="en-US" dirty="0"/>
        </a:p>
      </dgm:t>
    </dgm:pt>
    <dgm:pt modelId="{60D97700-1C55-47C1-8536-09541FB4C96D}" type="parTrans" cxnId="{3417BB7D-B5B9-49E3-B3D7-60B6763021A1}">
      <dgm:prSet/>
      <dgm:spPr/>
      <dgm:t>
        <a:bodyPr/>
        <a:lstStyle/>
        <a:p>
          <a:endParaRPr lang="en-US"/>
        </a:p>
      </dgm:t>
    </dgm:pt>
    <dgm:pt modelId="{113C99C8-A228-4E1C-BE36-17F14BCD5BCD}" type="sibTrans" cxnId="{3417BB7D-B5B9-49E3-B3D7-60B6763021A1}">
      <dgm:prSet/>
      <dgm:spPr/>
      <dgm:t>
        <a:bodyPr/>
        <a:lstStyle/>
        <a:p>
          <a:endParaRPr lang="en-US"/>
        </a:p>
      </dgm:t>
    </dgm:pt>
    <dgm:pt modelId="{76A12874-33DF-49B5-8B8C-DA30F6EA7895}">
      <dgm:prSet/>
      <dgm:spPr/>
      <dgm:t>
        <a:bodyPr/>
        <a:lstStyle/>
        <a:p>
          <a:r>
            <a:rPr lang="en-GB" dirty="0"/>
            <a:t>Increased knowledge and confidence for staff in managing asthma in school</a:t>
          </a:r>
          <a:endParaRPr lang="en-US" dirty="0"/>
        </a:p>
      </dgm:t>
    </dgm:pt>
    <dgm:pt modelId="{3B981629-CB66-468F-8CE3-B955AFBC6C78}" type="parTrans" cxnId="{43601782-8378-44C8-A634-C1D9197F3233}">
      <dgm:prSet/>
      <dgm:spPr/>
      <dgm:t>
        <a:bodyPr/>
        <a:lstStyle/>
        <a:p>
          <a:endParaRPr lang="en-US"/>
        </a:p>
      </dgm:t>
    </dgm:pt>
    <dgm:pt modelId="{A71A9A7A-3021-4C42-8D42-AF631E5E47F3}" type="sibTrans" cxnId="{43601782-8378-44C8-A634-C1D9197F3233}">
      <dgm:prSet/>
      <dgm:spPr/>
      <dgm:t>
        <a:bodyPr/>
        <a:lstStyle/>
        <a:p>
          <a:endParaRPr lang="en-US"/>
        </a:p>
      </dgm:t>
    </dgm:pt>
    <dgm:pt modelId="{A155B56E-BFD9-44C1-82EB-C374C64D9996}">
      <dgm:prSet/>
      <dgm:spPr/>
      <dgm:t>
        <a:bodyPr/>
        <a:lstStyle/>
        <a:p>
          <a:r>
            <a:rPr lang="en-GB" dirty="0"/>
            <a:t>Increased knowledge and clear support for students.</a:t>
          </a:r>
          <a:endParaRPr lang="en-US" dirty="0"/>
        </a:p>
      </dgm:t>
    </dgm:pt>
    <dgm:pt modelId="{4AFF5B9E-E73D-4DD7-B2D8-81E16E7F4B7B}" type="parTrans" cxnId="{A68951C6-D6E3-49F8-9A05-B23E9E4F75A5}">
      <dgm:prSet/>
      <dgm:spPr/>
      <dgm:t>
        <a:bodyPr/>
        <a:lstStyle/>
        <a:p>
          <a:endParaRPr lang="en-US"/>
        </a:p>
      </dgm:t>
    </dgm:pt>
    <dgm:pt modelId="{8041FDAA-19AC-4F45-A96B-F2FA34734DDF}" type="sibTrans" cxnId="{A68951C6-D6E3-49F8-9A05-B23E9E4F75A5}">
      <dgm:prSet/>
      <dgm:spPr/>
      <dgm:t>
        <a:bodyPr/>
        <a:lstStyle/>
        <a:p>
          <a:endParaRPr lang="en-US"/>
        </a:p>
      </dgm:t>
    </dgm:pt>
    <dgm:pt modelId="{A74B33B0-2DDB-4B4B-ADB5-FB26BD91BCEB}">
      <dgm:prSet/>
      <dgm:spPr/>
      <dgm:t>
        <a:bodyPr/>
        <a:lstStyle/>
        <a:p>
          <a:r>
            <a:rPr lang="en-GB" dirty="0"/>
            <a:t>Increased knowledge and confidence for parents.</a:t>
          </a:r>
          <a:endParaRPr lang="en-US" dirty="0"/>
        </a:p>
      </dgm:t>
    </dgm:pt>
    <dgm:pt modelId="{8D0B63DD-9717-4F21-8FA8-630284E869F4}" type="parTrans" cxnId="{4832C408-5983-49AD-ACAD-53F0666E2D43}">
      <dgm:prSet/>
      <dgm:spPr/>
      <dgm:t>
        <a:bodyPr/>
        <a:lstStyle/>
        <a:p>
          <a:endParaRPr lang="en-US"/>
        </a:p>
      </dgm:t>
    </dgm:pt>
    <dgm:pt modelId="{A448483C-5094-4D82-8FB8-FF1DE6C73BA7}" type="sibTrans" cxnId="{4832C408-5983-49AD-ACAD-53F0666E2D43}">
      <dgm:prSet/>
      <dgm:spPr/>
      <dgm:t>
        <a:bodyPr/>
        <a:lstStyle/>
        <a:p>
          <a:endParaRPr lang="en-US"/>
        </a:p>
      </dgm:t>
    </dgm:pt>
    <dgm:pt modelId="{6ABEE4A5-14A9-4B9C-A4A9-C199793EF452}" type="pres">
      <dgm:prSet presAssocID="{0CA41588-0C73-4BDF-865B-BC3EF216EB2A}" presName="linear" presStyleCnt="0">
        <dgm:presLayoutVars>
          <dgm:animLvl val="lvl"/>
          <dgm:resizeHandles val="exact"/>
        </dgm:presLayoutVars>
      </dgm:prSet>
      <dgm:spPr/>
      <dgm:t>
        <a:bodyPr/>
        <a:lstStyle/>
        <a:p>
          <a:endParaRPr lang="en-US"/>
        </a:p>
      </dgm:t>
    </dgm:pt>
    <dgm:pt modelId="{F09271F6-2803-4597-8307-CFDDFD2B75CA}" type="pres">
      <dgm:prSet presAssocID="{E70FC47D-F7B4-441B-9168-5E36C83EAD53}" presName="parentText" presStyleLbl="node1" presStyleIdx="0" presStyleCnt="7">
        <dgm:presLayoutVars>
          <dgm:chMax val="0"/>
          <dgm:bulletEnabled val="1"/>
        </dgm:presLayoutVars>
      </dgm:prSet>
      <dgm:spPr/>
      <dgm:t>
        <a:bodyPr/>
        <a:lstStyle/>
        <a:p>
          <a:endParaRPr lang="en-US"/>
        </a:p>
      </dgm:t>
    </dgm:pt>
    <dgm:pt modelId="{00052B3F-B1CC-40EA-834A-68FFEE6DDBDF}" type="pres">
      <dgm:prSet presAssocID="{BE4F7032-E32E-459C-9B39-04D79BD9E383}" presName="spacer" presStyleCnt="0"/>
      <dgm:spPr/>
    </dgm:pt>
    <dgm:pt modelId="{8187FC2A-97E4-452D-AB6E-8BB840DA845F}" type="pres">
      <dgm:prSet presAssocID="{E5ECCFE6-443F-4774-B43F-4BDC7245A36A}" presName="parentText" presStyleLbl="node1" presStyleIdx="1" presStyleCnt="7">
        <dgm:presLayoutVars>
          <dgm:chMax val="0"/>
          <dgm:bulletEnabled val="1"/>
        </dgm:presLayoutVars>
      </dgm:prSet>
      <dgm:spPr/>
      <dgm:t>
        <a:bodyPr/>
        <a:lstStyle/>
        <a:p>
          <a:endParaRPr lang="en-US"/>
        </a:p>
      </dgm:t>
    </dgm:pt>
    <dgm:pt modelId="{8186D62E-992D-4542-AF3E-A9C32CFEE612}" type="pres">
      <dgm:prSet presAssocID="{FF13CE6E-A11E-4D93-BC9E-F8541EFB510B}" presName="spacer" presStyleCnt="0"/>
      <dgm:spPr/>
    </dgm:pt>
    <dgm:pt modelId="{F58628FB-84B2-4D21-9B15-77626573B2F8}" type="pres">
      <dgm:prSet presAssocID="{988FFFCC-9BDA-407A-BF03-3C930B12FD4B}" presName="parentText" presStyleLbl="node1" presStyleIdx="2" presStyleCnt="7">
        <dgm:presLayoutVars>
          <dgm:chMax val="0"/>
          <dgm:bulletEnabled val="1"/>
        </dgm:presLayoutVars>
      </dgm:prSet>
      <dgm:spPr/>
      <dgm:t>
        <a:bodyPr/>
        <a:lstStyle/>
        <a:p>
          <a:endParaRPr lang="en-US"/>
        </a:p>
      </dgm:t>
    </dgm:pt>
    <dgm:pt modelId="{52B6A309-1BA0-4729-9256-378F5907DB07}" type="pres">
      <dgm:prSet presAssocID="{E6873287-8280-43E8-8E6D-094C1AA0833A}" presName="spacer" presStyleCnt="0"/>
      <dgm:spPr/>
    </dgm:pt>
    <dgm:pt modelId="{AF3C4A3D-27AD-48D6-870B-5C3A79B4ADD8}" type="pres">
      <dgm:prSet presAssocID="{10E3AC9B-B152-49ED-BE8B-F61C8170BD35}" presName="parentText" presStyleLbl="node1" presStyleIdx="3" presStyleCnt="7">
        <dgm:presLayoutVars>
          <dgm:chMax val="0"/>
          <dgm:bulletEnabled val="1"/>
        </dgm:presLayoutVars>
      </dgm:prSet>
      <dgm:spPr/>
      <dgm:t>
        <a:bodyPr/>
        <a:lstStyle/>
        <a:p>
          <a:endParaRPr lang="en-US"/>
        </a:p>
      </dgm:t>
    </dgm:pt>
    <dgm:pt modelId="{F4980067-539F-4B36-A973-FB8A7D106076}" type="pres">
      <dgm:prSet presAssocID="{113C99C8-A228-4E1C-BE36-17F14BCD5BCD}" presName="spacer" presStyleCnt="0"/>
      <dgm:spPr/>
    </dgm:pt>
    <dgm:pt modelId="{6AAFBBE9-1574-4197-B446-E7863DDEE0BA}" type="pres">
      <dgm:prSet presAssocID="{76A12874-33DF-49B5-8B8C-DA30F6EA7895}" presName="parentText" presStyleLbl="node1" presStyleIdx="4" presStyleCnt="7">
        <dgm:presLayoutVars>
          <dgm:chMax val="0"/>
          <dgm:bulletEnabled val="1"/>
        </dgm:presLayoutVars>
      </dgm:prSet>
      <dgm:spPr/>
      <dgm:t>
        <a:bodyPr/>
        <a:lstStyle/>
        <a:p>
          <a:endParaRPr lang="en-US"/>
        </a:p>
      </dgm:t>
    </dgm:pt>
    <dgm:pt modelId="{C25A6A77-4F95-4E80-A95B-1DD5809A24D1}" type="pres">
      <dgm:prSet presAssocID="{A71A9A7A-3021-4C42-8D42-AF631E5E47F3}" presName="spacer" presStyleCnt="0"/>
      <dgm:spPr/>
    </dgm:pt>
    <dgm:pt modelId="{02FB4F69-0F3C-4C4A-9B9C-FD733F629812}" type="pres">
      <dgm:prSet presAssocID="{A155B56E-BFD9-44C1-82EB-C374C64D9996}" presName="parentText" presStyleLbl="node1" presStyleIdx="5" presStyleCnt="7" custLinFactNeighborY="99844">
        <dgm:presLayoutVars>
          <dgm:chMax val="0"/>
          <dgm:bulletEnabled val="1"/>
        </dgm:presLayoutVars>
      </dgm:prSet>
      <dgm:spPr/>
      <dgm:t>
        <a:bodyPr/>
        <a:lstStyle/>
        <a:p>
          <a:endParaRPr lang="en-US"/>
        </a:p>
      </dgm:t>
    </dgm:pt>
    <dgm:pt modelId="{6D52B950-8A8B-46DE-BCE8-7C1942C738B5}" type="pres">
      <dgm:prSet presAssocID="{8041FDAA-19AC-4F45-A96B-F2FA34734DDF}" presName="spacer" presStyleCnt="0"/>
      <dgm:spPr/>
    </dgm:pt>
    <dgm:pt modelId="{DA86D60D-6CB9-4654-8CE7-A858F4519E64}" type="pres">
      <dgm:prSet presAssocID="{A74B33B0-2DDB-4B4B-ADB5-FB26BD91BCEB}" presName="parentText" presStyleLbl="node1" presStyleIdx="6" presStyleCnt="7">
        <dgm:presLayoutVars>
          <dgm:chMax val="0"/>
          <dgm:bulletEnabled val="1"/>
        </dgm:presLayoutVars>
      </dgm:prSet>
      <dgm:spPr/>
      <dgm:t>
        <a:bodyPr/>
        <a:lstStyle/>
        <a:p>
          <a:endParaRPr lang="en-US"/>
        </a:p>
      </dgm:t>
    </dgm:pt>
  </dgm:ptLst>
  <dgm:cxnLst>
    <dgm:cxn modelId="{20C71949-9E7A-4D2B-BEA3-7C4F70A3AB73}" type="presOf" srcId="{0CA41588-0C73-4BDF-865B-BC3EF216EB2A}" destId="{6ABEE4A5-14A9-4B9C-A4A9-C199793EF452}" srcOrd="0" destOrd="0" presId="urn:microsoft.com/office/officeart/2005/8/layout/vList2"/>
    <dgm:cxn modelId="{8EBE50F1-7EF9-4375-99DB-2CCA06F3007A}" srcId="{0CA41588-0C73-4BDF-865B-BC3EF216EB2A}" destId="{988FFFCC-9BDA-407A-BF03-3C930B12FD4B}" srcOrd="2" destOrd="0" parTransId="{CD0448AD-E836-4763-9BEC-64B413B7E31F}" sibTransId="{E6873287-8280-43E8-8E6D-094C1AA0833A}"/>
    <dgm:cxn modelId="{03B883F7-57BA-4B40-8567-CF9A8BD1205E}" type="presOf" srcId="{988FFFCC-9BDA-407A-BF03-3C930B12FD4B}" destId="{F58628FB-84B2-4D21-9B15-77626573B2F8}" srcOrd="0" destOrd="0" presId="urn:microsoft.com/office/officeart/2005/8/layout/vList2"/>
    <dgm:cxn modelId="{4832C408-5983-49AD-ACAD-53F0666E2D43}" srcId="{0CA41588-0C73-4BDF-865B-BC3EF216EB2A}" destId="{A74B33B0-2DDB-4B4B-ADB5-FB26BD91BCEB}" srcOrd="6" destOrd="0" parTransId="{8D0B63DD-9717-4F21-8FA8-630284E869F4}" sibTransId="{A448483C-5094-4D82-8FB8-FF1DE6C73BA7}"/>
    <dgm:cxn modelId="{EF7864B9-B744-4EE5-ACE5-4D6D3C7DF129}" type="presOf" srcId="{10E3AC9B-B152-49ED-BE8B-F61C8170BD35}" destId="{AF3C4A3D-27AD-48D6-870B-5C3A79B4ADD8}" srcOrd="0" destOrd="0" presId="urn:microsoft.com/office/officeart/2005/8/layout/vList2"/>
    <dgm:cxn modelId="{43601782-8378-44C8-A634-C1D9197F3233}" srcId="{0CA41588-0C73-4BDF-865B-BC3EF216EB2A}" destId="{76A12874-33DF-49B5-8B8C-DA30F6EA7895}" srcOrd="4" destOrd="0" parTransId="{3B981629-CB66-468F-8CE3-B955AFBC6C78}" sibTransId="{A71A9A7A-3021-4C42-8D42-AF631E5E47F3}"/>
    <dgm:cxn modelId="{4AF63420-FAC6-46F8-8C45-7117F4A49EC0}" srcId="{0CA41588-0C73-4BDF-865B-BC3EF216EB2A}" destId="{E70FC47D-F7B4-441B-9168-5E36C83EAD53}" srcOrd="0" destOrd="0" parTransId="{46DA5A7D-09AD-450A-AC47-1FB519D4E5AE}" sibTransId="{BE4F7032-E32E-459C-9B39-04D79BD9E383}"/>
    <dgm:cxn modelId="{8F24E2BA-429A-4601-AB8A-37570F08EB19}" type="presOf" srcId="{A74B33B0-2DDB-4B4B-ADB5-FB26BD91BCEB}" destId="{DA86D60D-6CB9-4654-8CE7-A858F4519E64}" srcOrd="0" destOrd="0" presId="urn:microsoft.com/office/officeart/2005/8/layout/vList2"/>
    <dgm:cxn modelId="{4C51B13C-D109-4E90-8471-A6F04803CD5C}" type="presOf" srcId="{E5ECCFE6-443F-4774-B43F-4BDC7245A36A}" destId="{8187FC2A-97E4-452D-AB6E-8BB840DA845F}" srcOrd="0" destOrd="0" presId="urn:microsoft.com/office/officeart/2005/8/layout/vList2"/>
    <dgm:cxn modelId="{77D337C8-C4D9-48FE-B0DF-9B398F57DF17}" type="presOf" srcId="{A155B56E-BFD9-44C1-82EB-C374C64D9996}" destId="{02FB4F69-0F3C-4C4A-9B9C-FD733F629812}" srcOrd="0" destOrd="0" presId="urn:microsoft.com/office/officeart/2005/8/layout/vList2"/>
    <dgm:cxn modelId="{1C0CAA1B-E992-4030-AFFE-AB692E50EF6B}" type="presOf" srcId="{76A12874-33DF-49B5-8B8C-DA30F6EA7895}" destId="{6AAFBBE9-1574-4197-B446-E7863DDEE0BA}" srcOrd="0" destOrd="0" presId="urn:microsoft.com/office/officeart/2005/8/layout/vList2"/>
    <dgm:cxn modelId="{9C29509A-4813-4124-A0C8-D8088EB34766}" srcId="{0CA41588-0C73-4BDF-865B-BC3EF216EB2A}" destId="{E5ECCFE6-443F-4774-B43F-4BDC7245A36A}" srcOrd="1" destOrd="0" parTransId="{C91BB4EC-7F42-4D04-8B9E-60299339922B}" sibTransId="{FF13CE6E-A11E-4D93-BC9E-F8541EFB510B}"/>
    <dgm:cxn modelId="{E79CAE34-78C4-4813-9DEF-D52F62F2AACB}" type="presOf" srcId="{E70FC47D-F7B4-441B-9168-5E36C83EAD53}" destId="{F09271F6-2803-4597-8307-CFDDFD2B75CA}" srcOrd="0" destOrd="0" presId="urn:microsoft.com/office/officeart/2005/8/layout/vList2"/>
    <dgm:cxn modelId="{3417BB7D-B5B9-49E3-B3D7-60B6763021A1}" srcId="{0CA41588-0C73-4BDF-865B-BC3EF216EB2A}" destId="{10E3AC9B-B152-49ED-BE8B-F61C8170BD35}" srcOrd="3" destOrd="0" parTransId="{60D97700-1C55-47C1-8536-09541FB4C96D}" sibTransId="{113C99C8-A228-4E1C-BE36-17F14BCD5BCD}"/>
    <dgm:cxn modelId="{A68951C6-D6E3-49F8-9A05-B23E9E4F75A5}" srcId="{0CA41588-0C73-4BDF-865B-BC3EF216EB2A}" destId="{A155B56E-BFD9-44C1-82EB-C374C64D9996}" srcOrd="5" destOrd="0" parTransId="{4AFF5B9E-E73D-4DD7-B2D8-81E16E7F4B7B}" sibTransId="{8041FDAA-19AC-4F45-A96B-F2FA34734DDF}"/>
    <dgm:cxn modelId="{8AC62614-E16F-4274-90CD-8C6C6BCD3B05}" type="presParOf" srcId="{6ABEE4A5-14A9-4B9C-A4A9-C199793EF452}" destId="{F09271F6-2803-4597-8307-CFDDFD2B75CA}" srcOrd="0" destOrd="0" presId="urn:microsoft.com/office/officeart/2005/8/layout/vList2"/>
    <dgm:cxn modelId="{10DAB2B8-9CFE-4EA3-A6D3-2E633699A541}" type="presParOf" srcId="{6ABEE4A5-14A9-4B9C-A4A9-C199793EF452}" destId="{00052B3F-B1CC-40EA-834A-68FFEE6DDBDF}" srcOrd="1" destOrd="0" presId="urn:microsoft.com/office/officeart/2005/8/layout/vList2"/>
    <dgm:cxn modelId="{1D1A8A87-E287-4802-B8FE-420306F2392C}" type="presParOf" srcId="{6ABEE4A5-14A9-4B9C-A4A9-C199793EF452}" destId="{8187FC2A-97E4-452D-AB6E-8BB840DA845F}" srcOrd="2" destOrd="0" presId="urn:microsoft.com/office/officeart/2005/8/layout/vList2"/>
    <dgm:cxn modelId="{F3137C62-A113-4D23-8CC3-91C1F7630F58}" type="presParOf" srcId="{6ABEE4A5-14A9-4B9C-A4A9-C199793EF452}" destId="{8186D62E-992D-4542-AF3E-A9C32CFEE612}" srcOrd="3" destOrd="0" presId="urn:microsoft.com/office/officeart/2005/8/layout/vList2"/>
    <dgm:cxn modelId="{41DE788A-288F-469C-B7CB-123D5103585D}" type="presParOf" srcId="{6ABEE4A5-14A9-4B9C-A4A9-C199793EF452}" destId="{F58628FB-84B2-4D21-9B15-77626573B2F8}" srcOrd="4" destOrd="0" presId="urn:microsoft.com/office/officeart/2005/8/layout/vList2"/>
    <dgm:cxn modelId="{BD75A322-2EC1-428C-9824-EF47CFF48BF1}" type="presParOf" srcId="{6ABEE4A5-14A9-4B9C-A4A9-C199793EF452}" destId="{52B6A309-1BA0-4729-9256-378F5907DB07}" srcOrd="5" destOrd="0" presId="urn:microsoft.com/office/officeart/2005/8/layout/vList2"/>
    <dgm:cxn modelId="{C2C2444C-65A0-42FC-8248-8BDA4D1DEF1B}" type="presParOf" srcId="{6ABEE4A5-14A9-4B9C-A4A9-C199793EF452}" destId="{AF3C4A3D-27AD-48D6-870B-5C3A79B4ADD8}" srcOrd="6" destOrd="0" presId="urn:microsoft.com/office/officeart/2005/8/layout/vList2"/>
    <dgm:cxn modelId="{E38A52B9-8C76-4723-A679-7F85BB7A7242}" type="presParOf" srcId="{6ABEE4A5-14A9-4B9C-A4A9-C199793EF452}" destId="{F4980067-539F-4B36-A973-FB8A7D106076}" srcOrd="7" destOrd="0" presId="urn:microsoft.com/office/officeart/2005/8/layout/vList2"/>
    <dgm:cxn modelId="{41DB0BF9-1815-46A8-9E7A-F9C7679059D0}" type="presParOf" srcId="{6ABEE4A5-14A9-4B9C-A4A9-C199793EF452}" destId="{6AAFBBE9-1574-4197-B446-E7863DDEE0BA}" srcOrd="8" destOrd="0" presId="urn:microsoft.com/office/officeart/2005/8/layout/vList2"/>
    <dgm:cxn modelId="{977BB859-556A-436E-BFA9-67CD29041293}" type="presParOf" srcId="{6ABEE4A5-14A9-4B9C-A4A9-C199793EF452}" destId="{C25A6A77-4F95-4E80-A95B-1DD5809A24D1}" srcOrd="9" destOrd="0" presId="urn:microsoft.com/office/officeart/2005/8/layout/vList2"/>
    <dgm:cxn modelId="{56D828E6-9166-4A3B-A7BE-79693DE1D0EB}" type="presParOf" srcId="{6ABEE4A5-14A9-4B9C-A4A9-C199793EF452}" destId="{02FB4F69-0F3C-4C4A-9B9C-FD733F629812}" srcOrd="10" destOrd="0" presId="urn:microsoft.com/office/officeart/2005/8/layout/vList2"/>
    <dgm:cxn modelId="{7285469E-FD60-4787-89A8-7B805E83B349}" type="presParOf" srcId="{6ABEE4A5-14A9-4B9C-A4A9-C199793EF452}" destId="{6D52B950-8A8B-46DE-BCE8-7C1942C738B5}" srcOrd="11" destOrd="0" presId="urn:microsoft.com/office/officeart/2005/8/layout/vList2"/>
    <dgm:cxn modelId="{D4613CC3-47D7-4154-9895-A420A3DD525B}" type="presParOf" srcId="{6ABEE4A5-14A9-4B9C-A4A9-C199793EF452}" destId="{DA86D60D-6CB9-4654-8CE7-A858F4519E64}" srcOrd="1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96E443-8FE2-40D7-849F-AB20086BB84C}" type="doc">
      <dgm:prSet loTypeId="urn:microsoft.com/office/officeart/2005/8/layout/arrow5" loCatId="relationship" qsTypeId="urn:microsoft.com/office/officeart/2005/8/quickstyle/simple1" qsCatId="simple" csTypeId="urn:microsoft.com/office/officeart/2005/8/colors/accent1_2" csCatId="accent1"/>
      <dgm:spPr/>
      <dgm:t>
        <a:bodyPr/>
        <a:lstStyle/>
        <a:p>
          <a:endParaRPr lang="en-US"/>
        </a:p>
      </dgm:t>
    </dgm:pt>
    <dgm:pt modelId="{C83FD4B2-7622-46FA-A058-20C642B21300}">
      <dgm:prSet/>
      <dgm:spPr/>
      <dgm:t>
        <a:bodyPr/>
        <a:lstStyle/>
        <a:p>
          <a:r>
            <a:rPr lang="en-GB" b="0" i="0" baseline="0"/>
            <a:t>Empowers asthma control.</a:t>
          </a:r>
          <a:endParaRPr lang="en-US"/>
        </a:p>
      </dgm:t>
    </dgm:pt>
    <dgm:pt modelId="{59D8F670-4687-4B36-9ED7-0E043F7E5334}" type="parTrans" cxnId="{6B49A1CA-238A-4F6B-8D37-840FAB52D445}">
      <dgm:prSet/>
      <dgm:spPr/>
      <dgm:t>
        <a:bodyPr/>
        <a:lstStyle/>
        <a:p>
          <a:endParaRPr lang="en-US"/>
        </a:p>
      </dgm:t>
    </dgm:pt>
    <dgm:pt modelId="{E312A1F8-26F5-4DFA-BA99-E2458A3A787F}" type="sibTrans" cxnId="{6B49A1CA-238A-4F6B-8D37-840FAB52D445}">
      <dgm:prSet/>
      <dgm:spPr/>
      <dgm:t>
        <a:bodyPr/>
        <a:lstStyle/>
        <a:p>
          <a:endParaRPr lang="en-US"/>
        </a:p>
      </dgm:t>
    </dgm:pt>
    <dgm:pt modelId="{B99E7704-360A-4F5C-9E0F-D40176F329B8}">
      <dgm:prSet/>
      <dgm:spPr/>
      <dgm:t>
        <a:bodyPr/>
        <a:lstStyle/>
        <a:p>
          <a:r>
            <a:rPr lang="en-GB" b="0" i="0" baseline="0"/>
            <a:t>Appropriate use of medication.</a:t>
          </a:r>
          <a:endParaRPr lang="en-US"/>
        </a:p>
      </dgm:t>
    </dgm:pt>
    <dgm:pt modelId="{18C339AD-6137-43F3-9CCD-5CC208B97ED5}" type="parTrans" cxnId="{1572E900-FE60-43E1-8B6D-33ECACBC2AB9}">
      <dgm:prSet/>
      <dgm:spPr/>
      <dgm:t>
        <a:bodyPr/>
        <a:lstStyle/>
        <a:p>
          <a:endParaRPr lang="en-US"/>
        </a:p>
      </dgm:t>
    </dgm:pt>
    <dgm:pt modelId="{CFA48485-0B91-4A86-BC9A-7C87F143746F}" type="sibTrans" cxnId="{1572E900-FE60-43E1-8B6D-33ECACBC2AB9}">
      <dgm:prSet/>
      <dgm:spPr/>
      <dgm:t>
        <a:bodyPr/>
        <a:lstStyle/>
        <a:p>
          <a:endParaRPr lang="en-US"/>
        </a:p>
      </dgm:t>
    </dgm:pt>
    <dgm:pt modelId="{A069AE43-A3D5-43CF-8AE9-246749AF98E6}">
      <dgm:prSet/>
      <dgm:spPr/>
      <dgm:t>
        <a:bodyPr/>
        <a:lstStyle/>
        <a:p>
          <a:r>
            <a:rPr lang="en-GB" b="0" i="0" baseline="0" dirty="0"/>
            <a:t>Increases quality of life.</a:t>
          </a:r>
          <a:endParaRPr lang="en-US" dirty="0"/>
        </a:p>
      </dgm:t>
    </dgm:pt>
    <dgm:pt modelId="{C0ABD816-F17A-4FDB-87A0-A4F3F6D2B35D}" type="parTrans" cxnId="{C1811796-7994-4038-9881-2A5B0C0C34D1}">
      <dgm:prSet/>
      <dgm:spPr/>
      <dgm:t>
        <a:bodyPr/>
        <a:lstStyle/>
        <a:p>
          <a:endParaRPr lang="en-US"/>
        </a:p>
      </dgm:t>
    </dgm:pt>
    <dgm:pt modelId="{E86FF3BF-6C27-4AB2-A6BC-275D4B2472CA}" type="sibTrans" cxnId="{C1811796-7994-4038-9881-2A5B0C0C34D1}">
      <dgm:prSet/>
      <dgm:spPr/>
      <dgm:t>
        <a:bodyPr/>
        <a:lstStyle/>
        <a:p>
          <a:endParaRPr lang="en-US"/>
        </a:p>
      </dgm:t>
    </dgm:pt>
    <dgm:pt modelId="{2E809A1A-29B6-4970-81F0-7793054920CE}">
      <dgm:prSet/>
      <dgm:spPr/>
      <dgm:t>
        <a:bodyPr/>
        <a:lstStyle/>
        <a:p>
          <a:r>
            <a:rPr lang="en-GB" b="0" i="0" baseline="0"/>
            <a:t>Reduces attendances for medical review with GP/hospital.</a:t>
          </a:r>
          <a:endParaRPr lang="en-US"/>
        </a:p>
      </dgm:t>
    </dgm:pt>
    <dgm:pt modelId="{27FE2D1C-721A-424C-A568-F705745493B8}" type="parTrans" cxnId="{4DDC1A5F-3E91-470E-BD14-A0084A945460}">
      <dgm:prSet/>
      <dgm:spPr/>
      <dgm:t>
        <a:bodyPr/>
        <a:lstStyle/>
        <a:p>
          <a:endParaRPr lang="en-US"/>
        </a:p>
      </dgm:t>
    </dgm:pt>
    <dgm:pt modelId="{69B948B6-DADF-41C9-A436-7DD9F08B945E}" type="sibTrans" cxnId="{4DDC1A5F-3E91-470E-BD14-A0084A945460}">
      <dgm:prSet/>
      <dgm:spPr/>
      <dgm:t>
        <a:bodyPr/>
        <a:lstStyle/>
        <a:p>
          <a:endParaRPr lang="en-US"/>
        </a:p>
      </dgm:t>
    </dgm:pt>
    <dgm:pt modelId="{A1DFA65B-01C3-44E8-A163-62AB0D129C12}">
      <dgm:prSet/>
      <dgm:spPr/>
      <dgm:t>
        <a:bodyPr/>
        <a:lstStyle/>
        <a:p>
          <a:r>
            <a:rPr lang="en-GB"/>
            <a:t>Should be reviewed once a year with practice nurse/ACP/GP.</a:t>
          </a:r>
          <a:endParaRPr lang="en-US"/>
        </a:p>
      </dgm:t>
    </dgm:pt>
    <dgm:pt modelId="{41C24663-0A1C-4641-8470-DFED350C58BD}" type="parTrans" cxnId="{0CD79C91-2CA4-453A-9FD0-65186108610F}">
      <dgm:prSet/>
      <dgm:spPr/>
      <dgm:t>
        <a:bodyPr/>
        <a:lstStyle/>
        <a:p>
          <a:endParaRPr lang="en-US"/>
        </a:p>
      </dgm:t>
    </dgm:pt>
    <dgm:pt modelId="{419FAD5B-BD41-4908-BDF9-E4375DA44F64}" type="sibTrans" cxnId="{0CD79C91-2CA4-453A-9FD0-65186108610F}">
      <dgm:prSet/>
      <dgm:spPr/>
      <dgm:t>
        <a:bodyPr/>
        <a:lstStyle/>
        <a:p>
          <a:endParaRPr lang="en-US"/>
        </a:p>
      </dgm:t>
    </dgm:pt>
    <dgm:pt modelId="{0B49CDD8-4364-4078-8A2F-4512764888D0}">
      <dgm:prSet/>
      <dgm:spPr/>
      <dgm:t>
        <a:bodyPr/>
        <a:lstStyle/>
        <a:p>
          <a:r>
            <a:rPr lang="en-GB" b="0" i="0" baseline="0"/>
            <a:t>Should be shared with school/nursery</a:t>
          </a:r>
          <a:endParaRPr lang="en-US"/>
        </a:p>
      </dgm:t>
    </dgm:pt>
    <dgm:pt modelId="{7FBD8768-ADF8-4218-9B47-3B45F78D14F5}" type="parTrans" cxnId="{ED0228E0-65ED-4C5A-9D34-7BB93A00D5BC}">
      <dgm:prSet/>
      <dgm:spPr/>
      <dgm:t>
        <a:bodyPr/>
        <a:lstStyle/>
        <a:p>
          <a:endParaRPr lang="en-US"/>
        </a:p>
      </dgm:t>
    </dgm:pt>
    <dgm:pt modelId="{04570402-00B1-4A9B-AE39-221D6CAC4AFD}" type="sibTrans" cxnId="{ED0228E0-65ED-4C5A-9D34-7BB93A00D5BC}">
      <dgm:prSet/>
      <dgm:spPr/>
      <dgm:t>
        <a:bodyPr/>
        <a:lstStyle/>
        <a:p>
          <a:endParaRPr lang="en-US"/>
        </a:p>
      </dgm:t>
    </dgm:pt>
    <dgm:pt modelId="{CA78B820-EB2C-4E35-B8B5-4B87766CBC03}" type="pres">
      <dgm:prSet presAssocID="{4B96E443-8FE2-40D7-849F-AB20086BB84C}" presName="diagram" presStyleCnt="0">
        <dgm:presLayoutVars>
          <dgm:dir/>
          <dgm:resizeHandles val="exact"/>
        </dgm:presLayoutVars>
      </dgm:prSet>
      <dgm:spPr/>
      <dgm:t>
        <a:bodyPr/>
        <a:lstStyle/>
        <a:p>
          <a:endParaRPr lang="en-US"/>
        </a:p>
      </dgm:t>
    </dgm:pt>
    <dgm:pt modelId="{F558CB32-F412-4D5B-AC0F-619D6D0D7EC9}" type="pres">
      <dgm:prSet presAssocID="{C83FD4B2-7622-46FA-A058-20C642B21300}" presName="arrow" presStyleLbl="node1" presStyleIdx="0" presStyleCnt="1">
        <dgm:presLayoutVars>
          <dgm:bulletEnabled val="1"/>
        </dgm:presLayoutVars>
      </dgm:prSet>
      <dgm:spPr/>
      <dgm:t>
        <a:bodyPr/>
        <a:lstStyle/>
        <a:p>
          <a:endParaRPr lang="en-US"/>
        </a:p>
      </dgm:t>
    </dgm:pt>
  </dgm:ptLst>
  <dgm:cxnLst>
    <dgm:cxn modelId="{67AA6D13-44F9-435A-A69E-48F33ED21147}" type="presOf" srcId="{B99E7704-360A-4F5C-9E0F-D40176F329B8}" destId="{F558CB32-F412-4D5B-AC0F-619D6D0D7EC9}" srcOrd="0" destOrd="1" presId="urn:microsoft.com/office/officeart/2005/8/layout/arrow5"/>
    <dgm:cxn modelId="{6B49A1CA-238A-4F6B-8D37-840FAB52D445}" srcId="{4B96E443-8FE2-40D7-849F-AB20086BB84C}" destId="{C83FD4B2-7622-46FA-A058-20C642B21300}" srcOrd="0" destOrd="0" parTransId="{59D8F670-4687-4B36-9ED7-0E043F7E5334}" sibTransId="{E312A1F8-26F5-4DFA-BA99-E2458A3A787F}"/>
    <dgm:cxn modelId="{4DDC1A5F-3E91-470E-BD14-A0084A945460}" srcId="{C83FD4B2-7622-46FA-A058-20C642B21300}" destId="{2E809A1A-29B6-4970-81F0-7793054920CE}" srcOrd="2" destOrd="0" parTransId="{27FE2D1C-721A-424C-A568-F705745493B8}" sibTransId="{69B948B6-DADF-41C9-A436-7DD9F08B945E}"/>
    <dgm:cxn modelId="{08DCD056-5BEF-45CF-B289-8FD86CDD5B9D}" type="presOf" srcId="{2E809A1A-29B6-4970-81F0-7793054920CE}" destId="{F558CB32-F412-4D5B-AC0F-619D6D0D7EC9}" srcOrd="0" destOrd="3" presId="urn:microsoft.com/office/officeart/2005/8/layout/arrow5"/>
    <dgm:cxn modelId="{24AB8187-FF46-4D42-8583-6F682557762B}" type="presOf" srcId="{A069AE43-A3D5-43CF-8AE9-246749AF98E6}" destId="{F558CB32-F412-4D5B-AC0F-619D6D0D7EC9}" srcOrd="0" destOrd="2" presId="urn:microsoft.com/office/officeart/2005/8/layout/arrow5"/>
    <dgm:cxn modelId="{FADD1C48-3E03-40E2-8D2B-2BC77F180CF8}" type="presOf" srcId="{A1DFA65B-01C3-44E8-A163-62AB0D129C12}" destId="{F558CB32-F412-4D5B-AC0F-619D6D0D7EC9}" srcOrd="0" destOrd="4" presId="urn:microsoft.com/office/officeart/2005/8/layout/arrow5"/>
    <dgm:cxn modelId="{ED0228E0-65ED-4C5A-9D34-7BB93A00D5BC}" srcId="{C83FD4B2-7622-46FA-A058-20C642B21300}" destId="{0B49CDD8-4364-4078-8A2F-4512764888D0}" srcOrd="4" destOrd="0" parTransId="{7FBD8768-ADF8-4218-9B47-3B45F78D14F5}" sibTransId="{04570402-00B1-4A9B-AE39-221D6CAC4AFD}"/>
    <dgm:cxn modelId="{C1811796-7994-4038-9881-2A5B0C0C34D1}" srcId="{C83FD4B2-7622-46FA-A058-20C642B21300}" destId="{A069AE43-A3D5-43CF-8AE9-246749AF98E6}" srcOrd="1" destOrd="0" parTransId="{C0ABD816-F17A-4FDB-87A0-A4F3F6D2B35D}" sibTransId="{E86FF3BF-6C27-4AB2-A6BC-275D4B2472CA}"/>
    <dgm:cxn modelId="{1E993E77-AAAD-42F9-AADC-A60194A4226F}" type="presOf" srcId="{C83FD4B2-7622-46FA-A058-20C642B21300}" destId="{F558CB32-F412-4D5B-AC0F-619D6D0D7EC9}" srcOrd="0" destOrd="0" presId="urn:microsoft.com/office/officeart/2005/8/layout/arrow5"/>
    <dgm:cxn modelId="{5E88031F-FE14-4175-BB6C-B26939701716}" type="presOf" srcId="{0B49CDD8-4364-4078-8A2F-4512764888D0}" destId="{F558CB32-F412-4D5B-AC0F-619D6D0D7EC9}" srcOrd="0" destOrd="5" presId="urn:microsoft.com/office/officeart/2005/8/layout/arrow5"/>
    <dgm:cxn modelId="{1572E900-FE60-43E1-8B6D-33ECACBC2AB9}" srcId="{C83FD4B2-7622-46FA-A058-20C642B21300}" destId="{B99E7704-360A-4F5C-9E0F-D40176F329B8}" srcOrd="0" destOrd="0" parTransId="{18C339AD-6137-43F3-9CCD-5CC208B97ED5}" sibTransId="{CFA48485-0B91-4A86-BC9A-7C87F143746F}"/>
    <dgm:cxn modelId="{AA492C76-C871-4B84-9C3E-38F2DD9F15AD}" type="presOf" srcId="{4B96E443-8FE2-40D7-849F-AB20086BB84C}" destId="{CA78B820-EB2C-4E35-B8B5-4B87766CBC03}" srcOrd="0" destOrd="0" presId="urn:microsoft.com/office/officeart/2005/8/layout/arrow5"/>
    <dgm:cxn modelId="{0CD79C91-2CA4-453A-9FD0-65186108610F}" srcId="{C83FD4B2-7622-46FA-A058-20C642B21300}" destId="{A1DFA65B-01C3-44E8-A163-62AB0D129C12}" srcOrd="3" destOrd="0" parTransId="{41C24663-0A1C-4641-8470-DFED350C58BD}" sibTransId="{419FAD5B-BD41-4908-BDF9-E4375DA44F64}"/>
    <dgm:cxn modelId="{BC7C14D0-6B2E-4C92-A570-36D7DED138CE}" type="presParOf" srcId="{CA78B820-EB2C-4E35-B8B5-4B87766CBC03}" destId="{F558CB32-F412-4D5B-AC0F-619D6D0D7EC9}" srcOrd="0" destOrd="0" presId="urn:microsoft.com/office/officeart/2005/8/layout/arrow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BAA491-2292-462C-BA92-91EB25CA639B}">
      <dsp:nvSpPr>
        <dsp:cNvPr id="0" name=""/>
        <dsp:cNvSpPr/>
      </dsp:nvSpPr>
      <dsp:spPr>
        <a:xfrm>
          <a:off x="1331"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93610386-FD6E-4B5A-93B6-6B5427C03A5F}">
      <dsp:nvSpPr>
        <dsp:cNvPr id="0" name=""/>
        <dsp:cNvSpPr/>
      </dsp:nvSpPr>
      <dsp:spPr>
        <a:xfrm>
          <a:off x="520493"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To enable schools and settings to achieve a set of quality standards for asthma care.</a:t>
          </a:r>
        </a:p>
      </dsp:txBody>
      <dsp:txXfrm>
        <a:off x="607394" y="1046988"/>
        <a:ext cx="4498656" cy="2793209"/>
      </dsp:txXfrm>
    </dsp:sp>
    <dsp:sp modelId="{7D9931A0-EEE6-44D0-BD57-183293F6A451}">
      <dsp:nvSpPr>
        <dsp:cNvPr id="0" name=""/>
        <dsp:cNvSpPr/>
      </dsp:nvSpPr>
      <dsp:spPr>
        <a:xfrm>
          <a:off x="5712114" y="466883"/>
          <a:ext cx="4672458" cy="2967011"/>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BD426E8D-2A57-409E-AA32-056C92AEBCD5}">
      <dsp:nvSpPr>
        <dsp:cNvPr id="0" name=""/>
        <dsp:cNvSpPr/>
      </dsp:nvSpPr>
      <dsp:spPr>
        <a:xfrm>
          <a:off x="6231276" y="960087"/>
          <a:ext cx="4672458" cy="2967011"/>
        </a:xfrm>
        <a:prstGeom prst="roundRect">
          <a:avLst>
            <a:gd name="adj" fmla="val 10000"/>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a:t>To ensure the safety of young people with asthma in school.</a:t>
          </a:r>
        </a:p>
      </dsp:txBody>
      <dsp:txXfrm>
        <a:off x="6318177" y="1046988"/>
        <a:ext cx="4498656" cy="27932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9271F6-2803-4597-8307-CFDDFD2B75CA}">
      <dsp:nvSpPr>
        <dsp:cNvPr id="0" name=""/>
        <dsp:cNvSpPr/>
      </dsp:nvSpPr>
      <dsp:spPr>
        <a:xfrm>
          <a:off x="0" y="90683"/>
          <a:ext cx="6263640" cy="7160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Achieve a standardised approach to asthma management in schools.</a:t>
          </a:r>
          <a:endParaRPr lang="en-US" sz="1800" kern="1200" dirty="0"/>
        </a:p>
      </dsp:txBody>
      <dsp:txXfrm>
        <a:off x="34954" y="125637"/>
        <a:ext cx="6193732" cy="646132"/>
      </dsp:txXfrm>
    </dsp:sp>
    <dsp:sp modelId="{8187FC2A-97E4-452D-AB6E-8BB840DA845F}">
      <dsp:nvSpPr>
        <dsp:cNvPr id="0" name=""/>
        <dsp:cNvSpPr/>
      </dsp:nvSpPr>
      <dsp:spPr>
        <a:xfrm>
          <a:off x="0" y="858563"/>
          <a:ext cx="6263640" cy="716040"/>
        </a:xfrm>
        <a:prstGeom prst="round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Less school days missed due to asthma.</a:t>
          </a:r>
          <a:endParaRPr lang="en-US" sz="1800" kern="1200" dirty="0"/>
        </a:p>
      </dsp:txBody>
      <dsp:txXfrm>
        <a:off x="34954" y="893517"/>
        <a:ext cx="6193732" cy="646132"/>
      </dsp:txXfrm>
    </dsp:sp>
    <dsp:sp modelId="{F58628FB-84B2-4D21-9B15-77626573B2F8}">
      <dsp:nvSpPr>
        <dsp:cNvPr id="0" name=""/>
        <dsp:cNvSpPr/>
      </dsp:nvSpPr>
      <dsp:spPr>
        <a:xfrm>
          <a:off x="0" y="1626443"/>
          <a:ext cx="6263640" cy="7160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Less hospital presentation due to poor management of asthma.</a:t>
          </a:r>
          <a:endParaRPr lang="en-US" sz="1800" kern="1200" dirty="0"/>
        </a:p>
      </dsp:txBody>
      <dsp:txXfrm>
        <a:off x="34954" y="1661397"/>
        <a:ext cx="6193732" cy="646132"/>
      </dsp:txXfrm>
    </dsp:sp>
    <dsp:sp modelId="{AF3C4A3D-27AD-48D6-870B-5C3A79B4ADD8}">
      <dsp:nvSpPr>
        <dsp:cNvPr id="0" name=""/>
        <dsp:cNvSpPr/>
      </dsp:nvSpPr>
      <dsp:spPr>
        <a:xfrm>
          <a:off x="0" y="2394323"/>
          <a:ext cx="6263640" cy="71604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To understand the incidence of asthma and care requirements for your school setting.</a:t>
          </a:r>
          <a:endParaRPr lang="en-US" sz="1800" kern="1200" dirty="0"/>
        </a:p>
      </dsp:txBody>
      <dsp:txXfrm>
        <a:off x="34954" y="2429277"/>
        <a:ext cx="6193732" cy="646132"/>
      </dsp:txXfrm>
    </dsp:sp>
    <dsp:sp modelId="{6AAFBBE9-1574-4197-B446-E7863DDEE0BA}">
      <dsp:nvSpPr>
        <dsp:cNvPr id="0" name=""/>
        <dsp:cNvSpPr/>
      </dsp:nvSpPr>
      <dsp:spPr>
        <a:xfrm>
          <a:off x="0" y="3162203"/>
          <a:ext cx="6263640" cy="7160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Increased knowledge and confidence for staff in managing asthma in school</a:t>
          </a:r>
          <a:endParaRPr lang="en-US" sz="1800" kern="1200" dirty="0"/>
        </a:p>
      </dsp:txBody>
      <dsp:txXfrm>
        <a:off x="34954" y="3197157"/>
        <a:ext cx="6193732" cy="646132"/>
      </dsp:txXfrm>
    </dsp:sp>
    <dsp:sp modelId="{02FB4F69-0F3C-4C4A-9B9C-FD733F629812}">
      <dsp:nvSpPr>
        <dsp:cNvPr id="0" name=""/>
        <dsp:cNvSpPr/>
      </dsp:nvSpPr>
      <dsp:spPr>
        <a:xfrm>
          <a:off x="0" y="3981843"/>
          <a:ext cx="6263640" cy="716040"/>
        </a:xfrm>
        <a:prstGeom prst="round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Increased knowledge and clear support for students.</a:t>
          </a:r>
          <a:endParaRPr lang="en-US" sz="1800" kern="1200" dirty="0"/>
        </a:p>
      </dsp:txBody>
      <dsp:txXfrm>
        <a:off x="34954" y="4016797"/>
        <a:ext cx="6193732" cy="646132"/>
      </dsp:txXfrm>
    </dsp:sp>
    <dsp:sp modelId="{DA86D60D-6CB9-4654-8CE7-A858F4519E64}">
      <dsp:nvSpPr>
        <dsp:cNvPr id="0" name=""/>
        <dsp:cNvSpPr/>
      </dsp:nvSpPr>
      <dsp:spPr>
        <a:xfrm>
          <a:off x="0" y="4697963"/>
          <a:ext cx="6263640" cy="7160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GB" sz="1800" kern="1200" dirty="0"/>
            <a:t>Increased knowledge and confidence for parents.</a:t>
          </a:r>
          <a:endParaRPr lang="en-US" sz="1800" kern="1200" dirty="0"/>
        </a:p>
      </dsp:txBody>
      <dsp:txXfrm>
        <a:off x="34954" y="4732917"/>
        <a:ext cx="6193732" cy="6461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58CB32-F412-4D5B-AC0F-619D6D0D7EC9}">
      <dsp:nvSpPr>
        <dsp:cNvPr id="0" name=""/>
        <dsp:cNvSpPr/>
      </dsp:nvSpPr>
      <dsp:spPr>
        <a:xfrm>
          <a:off x="0" y="269073"/>
          <a:ext cx="4012338" cy="4012338"/>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t" anchorCtr="0">
          <a:noAutofit/>
        </a:bodyPr>
        <a:lstStyle/>
        <a:p>
          <a:pPr lvl="0" algn="l" defTabSz="755650">
            <a:lnSpc>
              <a:spcPct val="90000"/>
            </a:lnSpc>
            <a:spcBef>
              <a:spcPct val="0"/>
            </a:spcBef>
            <a:spcAft>
              <a:spcPct val="35000"/>
            </a:spcAft>
          </a:pPr>
          <a:r>
            <a:rPr lang="en-GB" sz="1700" b="0" i="0" kern="1200" baseline="0"/>
            <a:t>Empowers asthma control.</a:t>
          </a:r>
          <a:endParaRPr lang="en-US" sz="1700" kern="1200"/>
        </a:p>
        <a:p>
          <a:pPr marL="114300" lvl="1" indent="-114300" algn="l" defTabSz="577850">
            <a:lnSpc>
              <a:spcPct val="90000"/>
            </a:lnSpc>
            <a:spcBef>
              <a:spcPct val="0"/>
            </a:spcBef>
            <a:spcAft>
              <a:spcPct val="15000"/>
            </a:spcAft>
            <a:buChar char="••"/>
          </a:pPr>
          <a:r>
            <a:rPr lang="en-GB" sz="1300" b="0" i="0" kern="1200" baseline="0"/>
            <a:t>Appropriate use of medication.</a:t>
          </a:r>
          <a:endParaRPr lang="en-US" sz="1300" kern="1200"/>
        </a:p>
        <a:p>
          <a:pPr marL="114300" lvl="1" indent="-114300" algn="l" defTabSz="577850">
            <a:lnSpc>
              <a:spcPct val="90000"/>
            </a:lnSpc>
            <a:spcBef>
              <a:spcPct val="0"/>
            </a:spcBef>
            <a:spcAft>
              <a:spcPct val="15000"/>
            </a:spcAft>
            <a:buChar char="••"/>
          </a:pPr>
          <a:r>
            <a:rPr lang="en-GB" sz="1300" b="0" i="0" kern="1200" baseline="0" dirty="0"/>
            <a:t>Increases quality of life.</a:t>
          </a:r>
          <a:endParaRPr lang="en-US" sz="1300" kern="1200" dirty="0"/>
        </a:p>
        <a:p>
          <a:pPr marL="114300" lvl="1" indent="-114300" algn="l" defTabSz="577850">
            <a:lnSpc>
              <a:spcPct val="90000"/>
            </a:lnSpc>
            <a:spcBef>
              <a:spcPct val="0"/>
            </a:spcBef>
            <a:spcAft>
              <a:spcPct val="15000"/>
            </a:spcAft>
            <a:buChar char="••"/>
          </a:pPr>
          <a:r>
            <a:rPr lang="en-GB" sz="1300" b="0" i="0" kern="1200" baseline="0"/>
            <a:t>Reduces attendances for medical review with GP/hospital.</a:t>
          </a:r>
          <a:endParaRPr lang="en-US" sz="1300" kern="1200"/>
        </a:p>
        <a:p>
          <a:pPr marL="114300" lvl="1" indent="-114300" algn="l" defTabSz="577850">
            <a:lnSpc>
              <a:spcPct val="90000"/>
            </a:lnSpc>
            <a:spcBef>
              <a:spcPct val="0"/>
            </a:spcBef>
            <a:spcAft>
              <a:spcPct val="15000"/>
            </a:spcAft>
            <a:buChar char="••"/>
          </a:pPr>
          <a:r>
            <a:rPr lang="en-GB" sz="1300" kern="1200"/>
            <a:t>Should be reviewed once a year with practice nurse/ACP/GP.</a:t>
          </a:r>
          <a:endParaRPr lang="en-US" sz="1300" kern="1200"/>
        </a:p>
        <a:p>
          <a:pPr marL="114300" lvl="1" indent="-114300" algn="l" defTabSz="577850">
            <a:lnSpc>
              <a:spcPct val="90000"/>
            </a:lnSpc>
            <a:spcBef>
              <a:spcPct val="0"/>
            </a:spcBef>
            <a:spcAft>
              <a:spcPct val="15000"/>
            </a:spcAft>
            <a:buChar char="••"/>
          </a:pPr>
          <a:r>
            <a:rPr lang="en-GB" sz="1300" b="0" i="0" kern="1200" baseline="0"/>
            <a:t>Should be shared with school/nursery</a:t>
          </a:r>
          <a:endParaRPr lang="en-US" sz="1300" kern="1200"/>
        </a:p>
      </dsp:txBody>
      <dsp:txXfrm>
        <a:off x="1003085" y="269073"/>
        <a:ext cx="2006169" cy="331017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6B5F7BC2-0478-4901-AB4D-2BAFF91A35F5}" type="datetimeFigureOut">
              <a:rPr lang="en-GB" smtClean="0"/>
              <a:t>14/05/2025</a:t>
            </a:fld>
            <a:endParaRPr lang="en-GB"/>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165A30D5-7100-46C9-ACA0-83667390D6A6}" type="slidenum">
              <a:rPr lang="en-GB" smtClean="0"/>
              <a:t>‹#›</a:t>
            </a:fld>
            <a:endParaRPr lang="en-GB"/>
          </a:p>
        </p:txBody>
      </p:sp>
    </p:spTree>
    <p:extLst>
      <p:ext uri="{BB962C8B-B14F-4D97-AF65-F5344CB8AC3E}">
        <p14:creationId xmlns:p14="http://schemas.microsoft.com/office/powerpoint/2010/main" val="20184878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22C24348-77DC-4DD7-BB1F-A5E93F8B61F7}" type="datetimeFigureOut">
              <a:rPr lang="en-GB" smtClean="0"/>
              <a:t>14/05/2025</a:t>
            </a:fld>
            <a:endParaRPr lang="en-GB"/>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90951B9-0EBA-47F6-B27E-7649E4127C22}" type="slidenum">
              <a:rPr lang="en-GB" smtClean="0"/>
              <a:t>‹#›</a:t>
            </a:fld>
            <a:endParaRPr lang="en-GB"/>
          </a:p>
        </p:txBody>
      </p:sp>
    </p:spTree>
    <p:extLst>
      <p:ext uri="{BB962C8B-B14F-4D97-AF65-F5344CB8AC3E}">
        <p14:creationId xmlns:p14="http://schemas.microsoft.com/office/powerpoint/2010/main" val="953657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a:t>
            </a:r>
            <a:r>
              <a:rPr lang="en-GB" baseline="0" dirty="0"/>
              <a:t> to todays session which is going to provide you with information regarding the asthma management training as part of the asthma friendly schools project.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a:t>
            </a:fld>
            <a:endParaRPr lang="en-GB"/>
          </a:p>
        </p:txBody>
      </p:sp>
    </p:spTree>
    <p:extLst>
      <p:ext uri="{BB962C8B-B14F-4D97-AF65-F5344CB8AC3E}">
        <p14:creationId xmlns:p14="http://schemas.microsoft.com/office/powerpoint/2010/main" val="865131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altLang="en-US" dirty="0"/>
          </a:p>
          <a:p>
            <a:pPr>
              <a:defRPr/>
            </a:pPr>
            <a:r>
              <a:rPr lang="en-US" altLang="en-US" dirty="0"/>
              <a:t>So</a:t>
            </a:r>
            <a:r>
              <a:rPr lang="en-US" altLang="en-US" baseline="0" dirty="0"/>
              <a:t> </a:t>
            </a:r>
            <a:r>
              <a:rPr lang="en-US" altLang="en-US" dirty="0"/>
              <a:t>why do we need to manage asthma in school effectively.</a:t>
            </a:r>
          </a:p>
          <a:p>
            <a:pPr>
              <a:defRPr/>
            </a:pPr>
            <a:endParaRPr lang="en-US" altLang="en-US" dirty="0"/>
          </a:p>
          <a:p>
            <a:pPr>
              <a:defRPr/>
            </a:pPr>
            <a:r>
              <a:rPr lang="en-US" altLang="en-US" dirty="0"/>
              <a:t>asthma is the most common childhood</a:t>
            </a:r>
            <a:r>
              <a:rPr lang="en-US" altLang="en-US" baseline="0" dirty="0"/>
              <a:t> chronic illness, with approximately </a:t>
            </a:r>
            <a:r>
              <a:rPr lang="en-US" altLang="en-US" dirty="0"/>
              <a:t>1/11 children having</a:t>
            </a:r>
            <a:r>
              <a:rPr lang="en-US" altLang="en-US" baseline="0" dirty="0"/>
              <a:t> </a:t>
            </a:r>
            <a:r>
              <a:rPr lang="en-US" altLang="en-US" dirty="0"/>
              <a:t>asthma, that’s equates to 2-3 children per average class. Unfortunately</a:t>
            </a:r>
            <a:r>
              <a:rPr lang="en-US" altLang="en-US" baseline="0" dirty="0"/>
              <a:t> asthma can cause death if not managed or recognized in timely manner, and most of these deaths are preventable with the correct treatment and management. </a:t>
            </a:r>
          </a:p>
          <a:p>
            <a:pPr>
              <a:defRPr/>
            </a:pPr>
            <a:endParaRPr lang="en-US" altLang="en-US" baseline="0" dirty="0"/>
          </a:p>
          <a:p>
            <a:pPr>
              <a:defRPr/>
            </a:pPr>
            <a:r>
              <a:rPr lang="en-US" altLang="en-US" baseline="0" dirty="0"/>
              <a:t>The objects of the asthma friendly schools project 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1. </a:t>
            </a:r>
            <a:r>
              <a:rPr lang="en-US" dirty="0"/>
              <a:t>To enable schools and settings to achieve a set of quality standards for asthma care.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aseline="0" dirty="0"/>
              <a:t>2.</a:t>
            </a:r>
            <a:r>
              <a:rPr lang="en-US" dirty="0"/>
              <a:t> To ensure the safety of young people with asthma in school.</a:t>
            </a:r>
          </a:p>
          <a:p>
            <a:pPr>
              <a:defRPr/>
            </a:pPr>
            <a:endParaRPr lang="en-US" altLang="en-US" baseline="0" dirty="0"/>
          </a:p>
        </p:txBody>
      </p:sp>
      <p:sp>
        <p:nvSpPr>
          <p:cNvPr id="4" name="Slide Number Placeholder 3"/>
          <p:cNvSpPr>
            <a:spLocks noGrp="1"/>
          </p:cNvSpPr>
          <p:nvPr>
            <p:ph type="sldNum" sz="quarter" idx="5"/>
          </p:nvPr>
        </p:nvSpPr>
        <p:spPr/>
        <p:txBody>
          <a:bodyPr/>
          <a:lstStyle/>
          <a:p>
            <a:fld id="{DBD8E787-4529-44B3-8531-18B54609D8E6}" type="slidenum">
              <a:rPr lang="en-GB" smtClean="0"/>
              <a:t>2</a:t>
            </a:fld>
            <a:endParaRPr lang="en-GB"/>
          </a:p>
        </p:txBody>
      </p:sp>
    </p:spTree>
    <p:extLst>
      <p:ext uri="{BB962C8B-B14F-4D97-AF65-F5344CB8AC3E}">
        <p14:creationId xmlns:p14="http://schemas.microsoft.com/office/powerpoint/2010/main" val="736731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goals of the asthma friendly schools project are….</a:t>
            </a:r>
          </a:p>
        </p:txBody>
      </p:sp>
      <p:sp>
        <p:nvSpPr>
          <p:cNvPr id="4" name="Slide Number Placeholder 3"/>
          <p:cNvSpPr>
            <a:spLocks noGrp="1"/>
          </p:cNvSpPr>
          <p:nvPr>
            <p:ph type="sldNum" sz="quarter" idx="10"/>
          </p:nvPr>
        </p:nvSpPr>
        <p:spPr/>
        <p:txBody>
          <a:bodyPr/>
          <a:lstStyle/>
          <a:p>
            <a:fld id="{190951B9-0EBA-47F6-B27E-7649E4127C22}" type="slidenum">
              <a:rPr lang="en-GB" smtClean="0"/>
              <a:t>3</a:t>
            </a:fld>
            <a:endParaRPr lang="en-GB"/>
          </a:p>
        </p:txBody>
      </p:sp>
    </p:spTree>
    <p:extLst>
      <p:ext uri="{BB962C8B-B14F-4D97-AF65-F5344CB8AC3E}">
        <p14:creationId xmlns:p14="http://schemas.microsoft.com/office/powerpoint/2010/main" val="2683925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GB" dirty="0"/>
              <a:t>When a child with asthma comes into contact with a trigger that affects their asthma the airways do 3 things:-</a:t>
            </a:r>
          </a:p>
          <a:p>
            <a:pPr marL="230109" indent="-230109" eaLnBrk="1" hangingPunct="1">
              <a:buFontTx/>
              <a:buAutoNum type="arabicPeriod"/>
              <a:defRPr/>
            </a:pPr>
            <a:r>
              <a:rPr lang="en-GB" dirty="0"/>
              <a:t>The lining of the airways becomes inflamed and starts to swell</a:t>
            </a:r>
          </a:p>
          <a:p>
            <a:pPr marL="230109" indent="-230109" eaLnBrk="1" hangingPunct="1">
              <a:buFontTx/>
              <a:buAutoNum type="arabicPeriod"/>
              <a:defRPr/>
            </a:pPr>
            <a:r>
              <a:rPr lang="en-GB" dirty="0"/>
              <a:t>The muscle around the walls of the airways tightens so that the airway becomes narrower</a:t>
            </a:r>
          </a:p>
          <a:p>
            <a:pPr marL="230109" indent="-230109" eaLnBrk="1" hangingPunct="1">
              <a:buFontTx/>
              <a:buAutoNum type="arabicPeriod"/>
              <a:defRPr/>
            </a:pPr>
            <a:r>
              <a:rPr lang="en-GB" dirty="0"/>
              <a:t>Production of sticky mucus/phlegm leading to further narrowing and irritation</a:t>
            </a:r>
          </a:p>
          <a:p>
            <a:pPr marL="230109" indent="-230109" eaLnBrk="1" hangingPunct="1">
              <a:buFontTx/>
              <a:buAutoNum type="arabicPeriod"/>
              <a:defRPr/>
            </a:pPr>
            <a:r>
              <a:rPr lang="en-GB" dirty="0"/>
              <a:t>Asthma and Lung UK liken the narrowing from a hose pipe to a straw</a:t>
            </a:r>
          </a:p>
          <a:p>
            <a:endParaRPr lang="en-GB" dirty="0"/>
          </a:p>
        </p:txBody>
      </p:sp>
      <p:sp>
        <p:nvSpPr>
          <p:cNvPr id="4" name="Slide Number Placeholder 3"/>
          <p:cNvSpPr>
            <a:spLocks noGrp="1"/>
          </p:cNvSpPr>
          <p:nvPr>
            <p:ph type="sldNum" sz="quarter" idx="5"/>
          </p:nvPr>
        </p:nvSpPr>
        <p:spPr/>
        <p:txBody>
          <a:bodyPr/>
          <a:lstStyle/>
          <a:p>
            <a:fld id="{DBD8E787-4529-44B3-8531-18B54609D8E6}" type="slidenum">
              <a:rPr lang="en-GB" smtClean="0"/>
              <a:t>4</a:t>
            </a:fld>
            <a:endParaRPr lang="en-GB"/>
          </a:p>
        </p:txBody>
      </p:sp>
    </p:spTree>
    <p:extLst>
      <p:ext uri="{BB962C8B-B14F-4D97-AF65-F5344CB8AC3E}">
        <p14:creationId xmlns:p14="http://schemas.microsoft.com/office/powerpoint/2010/main" val="2642908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Here are some common triggers. The most common tend to be pollen,</a:t>
            </a:r>
            <a:r>
              <a:rPr lang="en-GB" altLang="en-US" baseline="0" dirty="0"/>
              <a:t> exercise and smoking. </a:t>
            </a:r>
            <a:r>
              <a:rPr lang="en-GB" altLang="en-US" dirty="0"/>
              <a:t> This list is not exhaustive</a:t>
            </a:r>
            <a:r>
              <a:rPr lang="en-GB" altLang="en-US" baseline="0" dirty="0"/>
              <a:t>. </a:t>
            </a:r>
            <a:endParaRPr lang="en-GB" altLang="en-US" dirty="0"/>
          </a:p>
        </p:txBody>
      </p:sp>
      <p:sp>
        <p:nvSpPr>
          <p:cNvPr id="25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156ED3D-A410-4D2C-B205-447931563E86}" type="slidenum">
              <a:rPr lang="en-GB" altLang="en-US" smtClean="0"/>
              <a:pPr fontAlgn="base">
                <a:spcBef>
                  <a:spcPct val="0"/>
                </a:spcBef>
                <a:spcAft>
                  <a:spcPct val="0"/>
                </a:spcAft>
              </a:pPr>
              <a:t>5</a:t>
            </a:fld>
            <a:endParaRPr lang="en-GB" altLang="en-US"/>
          </a:p>
        </p:txBody>
      </p:sp>
    </p:spTree>
    <p:extLst>
      <p:ext uri="{BB962C8B-B14F-4D97-AF65-F5344CB8AC3E}">
        <p14:creationId xmlns:p14="http://schemas.microsoft.com/office/powerpoint/2010/main" val="2241665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US" b="0" i="0" dirty="0">
                <a:solidFill>
                  <a:srgbClr val="000000"/>
                </a:solidFill>
                <a:effectLst/>
                <a:latin typeface="Calibri Light" panose="020F0302020204030204" pitchFamily="34" charset="0"/>
                <a:cs typeface="Calibri Light" panose="020F0302020204030204" pitchFamily="34" charset="0"/>
              </a:rPr>
              <a:t>People with asthma often have sensitive, inflamed airways. They can get symptoms like coughing, wheezing, feeling breathless or a tight chest.</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symptoms can come and go. Sometimes people may not have symptoms for weeks or months at a time.</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needs to be treated every day, even if you feel well, to lower the risk of symptoms and asthma attacks.</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6</a:t>
            </a:fld>
            <a:endParaRPr lang="en-GB"/>
          </a:p>
        </p:txBody>
      </p:sp>
    </p:spTree>
    <p:extLst>
      <p:ext uri="{BB962C8B-B14F-4D97-AF65-F5344CB8AC3E}">
        <p14:creationId xmlns:p14="http://schemas.microsoft.com/office/powerpoint/2010/main" val="8646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a:t>
            </a:r>
            <a:r>
              <a:rPr lang="en-GB" baseline="0" dirty="0"/>
              <a:t> now we are going to explain the difference between a preventer inhaler and a reliever inhaler. </a:t>
            </a:r>
          </a:p>
          <a:p>
            <a:r>
              <a:rPr lang="en-GB" baseline="0" dirty="0"/>
              <a:t>The most common preventive inhalers are the brown inhaler which is called </a:t>
            </a:r>
            <a:r>
              <a:rPr lang="en-GB" baseline="0" dirty="0" err="1"/>
              <a:t>Clenil</a:t>
            </a:r>
            <a:r>
              <a:rPr lang="en-GB" baseline="0" dirty="0"/>
              <a:t>. Most children with take this everyday morning and night. Please be advised by your child’s asthma action plan. It is importance to be aware preventative inhaler need to be taken regularly even if you don’t have symptoms, as this</a:t>
            </a:r>
            <a:r>
              <a:rPr lang="en-GB" sz="1200" b="0" i="0" kern="1200" dirty="0">
                <a:solidFill>
                  <a:schemeClr val="tx1"/>
                </a:solidFill>
                <a:effectLst/>
                <a:latin typeface="+mn-lt"/>
                <a:ea typeface="+mn-ea"/>
                <a:cs typeface="+mn-cs"/>
              </a:rPr>
              <a:t> reduces the inflammation and sensitivity of your airways.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with asthma needs a reliever inhaler (this is usually blue and is called salbutamol) for quick relief when their symptoms come on. Your reliever inhaler works quickly to relax the muscles in your airways so you can breathe more easily.</a:t>
            </a:r>
          </a:p>
          <a:p>
            <a:endParaRPr lang="en-GB" sz="1200" b="0" i="0" kern="1200" dirty="0">
              <a:solidFill>
                <a:schemeClr val="tx1"/>
              </a:solidFill>
              <a:effectLst/>
              <a:latin typeface="+mn-lt"/>
              <a:ea typeface="+mn-ea"/>
              <a:cs typeface="+mn-cs"/>
            </a:endParaRPr>
          </a:p>
          <a:p>
            <a:r>
              <a:rPr lang="en-GB" sz="1200" b="1" dirty="0">
                <a:solidFill>
                  <a:srgbClr val="FF0000"/>
                </a:solidFill>
              </a:rPr>
              <a:t>ALL INHALERS SHOULD ALWAYS BE TAKEN WITH A SPACER no what </a:t>
            </a:r>
            <a:r>
              <a:rPr lang="en-GB" sz="1200" b="1" baseline="0" dirty="0">
                <a:solidFill>
                  <a:srgbClr val="FF0000"/>
                </a:solidFill>
              </a:rPr>
              <a:t>the age of your child</a:t>
            </a:r>
            <a:r>
              <a:rPr lang="en-GB" sz="1200" b="1" dirty="0">
                <a:solidFill>
                  <a:srgbClr val="FF0000"/>
                </a:solidFill>
              </a:rPr>
              <a:t>, unless your child is using a dry powdered device.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Older children should always have their reliever inhaler and spacer with them in school (in their bag or blazer pocket) and know who to go to for help if they feel unwell.  Younger children should know where their inhaler and spacer are kept, and also know who to go to for help.</a:t>
            </a: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7</a:t>
            </a:fld>
            <a:endParaRPr lang="en-GB"/>
          </a:p>
        </p:txBody>
      </p:sp>
    </p:spTree>
    <p:extLst>
      <p:ext uri="{BB962C8B-B14F-4D97-AF65-F5344CB8AC3E}">
        <p14:creationId xmlns:p14="http://schemas.microsoft.com/office/powerpoint/2010/main" val="2849789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a few different</a:t>
            </a:r>
            <a:r>
              <a:rPr lang="en-GB" baseline="0" dirty="0"/>
              <a:t> types of spacer devices. Spacer devices should be changed annually. You can ask your </a:t>
            </a:r>
            <a:r>
              <a:rPr lang="en-GB" baseline="0" dirty="0" err="1"/>
              <a:t>dr</a:t>
            </a:r>
            <a:r>
              <a:rPr lang="en-GB" baseline="0" dirty="0"/>
              <a:t> for more than one spacer device to allow one in school and one at home.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8</a:t>
            </a:fld>
            <a:endParaRPr lang="en-GB"/>
          </a:p>
        </p:txBody>
      </p:sp>
    </p:spTree>
    <p:extLst>
      <p:ext uri="{BB962C8B-B14F-4D97-AF65-F5344CB8AC3E}">
        <p14:creationId xmlns:p14="http://schemas.microsoft.com/office/powerpoint/2010/main" val="1199531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click on the link to</a:t>
            </a:r>
            <a:r>
              <a:rPr lang="en-GB" baseline="0" dirty="0"/>
              <a:t> what how to use a spacer with tidal breathing.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9</a:t>
            </a:fld>
            <a:endParaRPr lang="en-GB"/>
          </a:p>
        </p:txBody>
      </p:sp>
    </p:spTree>
    <p:extLst>
      <p:ext uri="{BB962C8B-B14F-4D97-AF65-F5344CB8AC3E}">
        <p14:creationId xmlns:p14="http://schemas.microsoft.com/office/powerpoint/2010/main" val="4772636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Someone child may be</a:t>
            </a:r>
            <a:r>
              <a:rPr lang="en-GB" baseline="0" dirty="0"/>
              <a:t> prescribed a dry powdered device which may look like this. </a:t>
            </a:r>
            <a:r>
              <a:rPr lang="en-GB" sz="1200" dirty="0">
                <a:latin typeface="Calibri Light" panose="020F0302020204030204" pitchFamily="34" charset="0"/>
                <a:cs typeface="Calibri Light" panose="020F0302020204030204" pitchFamily="34" charset="0"/>
              </a:rPr>
              <a:t>You don’t need to use a spacer with these devices, but it is important to know how to use them properly. You can find lots of demonstration</a:t>
            </a:r>
            <a:r>
              <a:rPr lang="en-GB" sz="1200" baseline="0" dirty="0">
                <a:latin typeface="Calibri Light" panose="020F0302020204030204" pitchFamily="34" charset="0"/>
                <a:cs typeface="Calibri Light" panose="020F0302020204030204" pitchFamily="34" charset="0"/>
              </a:rPr>
              <a:t> </a:t>
            </a:r>
            <a:r>
              <a:rPr lang="en-GB" sz="1200" baseline="0" dirty="0" err="1">
                <a:latin typeface="Calibri Light" panose="020F0302020204030204" pitchFamily="34" charset="0"/>
                <a:cs typeface="Calibri Light" panose="020F0302020204030204" pitchFamily="34" charset="0"/>
              </a:rPr>
              <a:t>vidoes</a:t>
            </a:r>
            <a:r>
              <a:rPr lang="en-GB" sz="1200" baseline="0" dirty="0">
                <a:latin typeface="Calibri Light" panose="020F0302020204030204" pitchFamily="34" charset="0"/>
                <a:cs typeface="Calibri Light" panose="020F0302020204030204" pitchFamily="34" charset="0"/>
              </a:rPr>
              <a:t> on the Asthma and Lung UK website. </a:t>
            </a:r>
            <a:endParaRPr lang="en-GB" sz="1200" dirty="0">
              <a:latin typeface="Calibri Light" panose="020F0302020204030204" pitchFamily="34" charset="0"/>
              <a:cs typeface="Calibri Light" panose="020F0302020204030204" pitchFamily="34" charset="0"/>
            </a:endParaRPr>
          </a:p>
          <a:p>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10</a:t>
            </a:fld>
            <a:endParaRPr lang="en-GB"/>
          </a:p>
        </p:txBody>
      </p:sp>
    </p:spTree>
    <p:extLst>
      <p:ext uri="{BB962C8B-B14F-4D97-AF65-F5344CB8AC3E}">
        <p14:creationId xmlns:p14="http://schemas.microsoft.com/office/powerpoint/2010/main" val="3093674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child need to have an updated</a:t>
            </a:r>
            <a:r>
              <a:rPr lang="en-GB" baseline="0" dirty="0"/>
              <a:t> individualised asthma action plan which will look like this. These are obtained via your GP surgery. You can either see the GP or practice nurse. The asthma action plan should be reviewed on an annual basis during your child's asthma review or if your child has an asthma attack. </a:t>
            </a:r>
          </a:p>
          <a:p>
            <a:endParaRPr lang="en-GB" baseline="0" dirty="0"/>
          </a:p>
          <a:p>
            <a:r>
              <a:rPr lang="en-GB" baseline="0" dirty="0"/>
              <a:t>Don’t be confused with the wheeze step down plan which you may be provided with in </a:t>
            </a:r>
            <a:r>
              <a:rPr lang="en-GB" baseline="0" dirty="0" err="1"/>
              <a:t>a&amp;e</a:t>
            </a:r>
            <a:r>
              <a:rPr lang="en-GB" baseline="0" dirty="0"/>
              <a:t>. </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11</a:t>
            </a:fld>
            <a:endParaRPr lang="en-GB"/>
          </a:p>
        </p:txBody>
      </p:sp>
    </p:spTree>
    <p:extLst>
      <p:ext uri="{BB962C8B-B14F-4D97-AF65-F5344CB8AC3E}">
        <p14:creationId xmlns:p14="http://schemas.microsoft.com/office/powerpoint/2010/main" val="40493487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encourage</a:t>
            </a:r>
            <a:r>
              <a:rPr lang="en-GB" baseline="0" dirty="0"/>
              <a:t> all young people who have access to a mobile device to download the digital health passport. This is an app to help young people manage their asthma effectively. Its helps to monitor their symptoms, provides information and can even act as a reminder to take medication.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You can also upload a copy of your child’s Personalised Asthma Action Plan so that they can show your doctor / nurse / teacher when needed.</a:t>
            </a:r>
          </a:p>
          <a:p>
            <a:endParaRPr lang="en-GB" baseline="0" dirty="0"/>
          </a:p>
        </p:txBody>
      </p:sp>
      <p:sp>
        <p:nvSpPr>
          <p:cNvPr id="4" name="Slide Number Placeholder 3"/>
          <p:cNvSpPr>
            <a:spLocks noGrp="1"/>
          </p:cNvSpPr>
          <p:nvPr>
            <p:ph type="sldNum" sz="quarter" idx="10"/>
          </p:nvPr>
        </p:nvSpPr>
        <p:spPr/>
        <p:txBody>
          <a:bodyPr/>
          <a:lstStyle/>
          <a:p>
            <a:fld id="{190951B9-0EBA-47F6-B27E-7649E4127C22}" type="slidenum">
              <a:rPr lang="en-GB" smtClean="0"/>
              <a:t>12</a:t>
            </a:fld>
            <a:endParaRPr lang="en-GB"/>
          </a:p>
        </p:txBody>
      </p:sp>
    </p:spTree>
    <p:extLst>
      <p:ext uri="{BB962C8B-B14F-4D97-AF65-F5344CB8AC3E}">
        <p14:creationId xmlns:p14="http://schemas.microsoft.com/office/powerpoint/2010/main" val="2313082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a:t>
            </a:r>
            <a:r>
              <a:rPr lang="en-GB" baseline="0" dirty="0"/>
              <a:t> can you help support your </a:t>
            </a:r>
            <a:r>
              <a:rPr lang="en-GB" baseline="0" dirty="0" err="1"/>
              <a:t>childs</a:t>
            </a:r>
            <a:r>
              <a:rPr lang="en-GB" baseline="0" dirty="0"/>
              <a:t> asthma in a school setting?</a:t>
            </a:r>
          </a:p>
          <a:p>
            <a:pPr marL="171450" indent="-171450">
              <a:buFontTx/>
              <a:buChar char="-"/>
            </a:pPr>
            <a:r>
              <a:rPr lang="en-GB" sz="1200" dirty="0"/>
              <a:t>Ensure your child has a Personalised Asthma Action Plan and that this is shared with school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has their reliever and spacer in school, that it is in date and replaced when needed.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 have given consent for your child to use the school emergency inhaler if required.</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Ensure your child takes their preventer medication every day as prescribed, using the correct technique (even if they seem well).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You can contact your GP /Practice Nurse / School Nurse for further advice and support around your child’s asthma.</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200" dirty="0"/>
              <a:t>Keep up</a:t>
            </a:r>
            <a:r>
              <a:rPr lang="en-GB" sz="1200" baseline="0" dirty="0"/>
              <a:t> to date with your </a:t>
            </a:r>
            <a:r>
              <a:rPr lang="en-GB" sz="1200" baseline="0" dirty="0" err="1"/>
              <a:t>childs</a:t>
            </a:r>
            <a:r>
              <a:rPr lang="en-GB" sz="1200" baseline="0" dirty="0"/>
              <a:t> annual asthma review. </a:t>
            </a:r>
            <a:endParaRPr lang="en-GB" sz="1200"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13</a:t>
            </a:fld>
            <a:endParaRPr lang="en-GB"/>
          </a:p>
        </p:txBody>
      </p:sp>
    </p:spTree>
    <p:extLst>
      <p:ext uri="{BB962C8B-B14F-4D97-AF65-F5344CB8AC3E}">
        <p14:creationId xmlns:p14="http://schemas.microsoft.com/office/powerpoint/2010/main" val="2410101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encourage all parents or guardians to complete the Tier 1 training which can be accessed via the link to further your knowledge and better support your child with their asthma care. </a:t>
            </a:r>
          </a:p>
          <a:p>
            <a:endParaRPr lang="en-GB" baseline="0" dirty="0"/>
          </a:p>
          <a:p>
            <a:r>
              <a:rPr lang="en-GB" baseline="0" dirty="0"/>
              <a:t>Asthma Lung UK also offers lots of resources and information regarding asthma management and is accessible via google. </a:t>
            </a:r>
          </a:p>
          <a:p>
            <a:endParaRPr lang="en-GB" baseline="0" dirty="0"/>
          </a:p>
          <a:p>
            <a:r>
              <a:rPr lang="en-GB" baseline="0" dirty="0"/>
              <a:t>Monkey wellbeing again is another online information platform were you can seek further resources and information around asthma management </a:t>
            </a:r>
          </a:p>
        </p:txBody>
      </p:sp>
      <p:sp>
        <p:nvSpPr>
          <p:cNvPr id="4" name="Slide Number Placeholder 3"/>
          <p:cNvSpPr>
            <a:spLocks noGrp="1"/>
          </p:cNvSpPr>
          <p:nvPr>
            <p:ph type="sldNum" sz="quarter" idx="10"/>
          </p:nvPr>
        </p:nvSpPr>
        <p:spPr/>
        <p:txBody>
          <a:bodyPr/>
          <a:lstStyle/>
          <a:p>
            <a:fld id="{190951B9-0EBA-47F6-B27E-7649E4127C22}" type="slidenum">
              <a:rPr lang="en-GB" smtClean="0"/>
              <a:t>14</a:t>
            </a:fld>
            <a:endParaRPr lang="en-GB"/>
          </a:p>
        </p:txBody>
      </p:sp>
    </p:spTree>
    <p:extLst>
      <p:ext uri="{BB962C8B-B14F-4D97-AF65-F5344CB8AC3E}">
        <p14:creationId xmlns:p14="http://schemas.microsoft.com/office/powerpoint/2010/main" val="646547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Thankyou for listening. If</a:t>
            </a:r>
            <a:r>
              <a:rPr lang="en-GB" baseline="0" dirty="0"/>
              <a:t> you have any questions or require further support you can contact your GP or the School Health Team via school.</a:t>
            </a:r>
            <a:endParaRPr lang="en-GB" dirty="0"/>
          </a:p>
        </p:txBody>
      </p:sp>
      <p:sp>
        <p:nvSpPr>
          <p:cNvPr id="4" name="Slide Number Placeholder 3"/>
          <p:cNvSpPr>
            <a:spLocks noGrp="1"/>
          </p:cNvSpPr>
          <p:nvPr>
            <p:ph type="sldNum" sz="quarter" idx="10"/>
          </p:nvPr>
        </p:nvSpPr>
        <p:spPr/>
        <p:txBody>
          <a:bodyPr/>
          <a:lstStyle/>
          <a:p>
            <a:fld id="{190951B9-0EBA-47F6-B27E-7649E4127C22}" type="slidenum">
              <a:rPr lang="en-GB" smtClean="0"/>
              <a:t>15</a:t>
            </a:fld>
            <a:endParaRPr lang="en-GB"/>
          </a:p>
        </p:txBody>
      </p:sp>
    </p:spTree>
    <p:extLst>
      <p:ext uri="{BB962C8B-B14F-4D97-AF65-F5344CB8AC3E}">
        <p14:creationId xmlns:p14="http://schemas.microsoft.com/office/powerpoint/2010/main" val="1546713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DD6B56-89C0-66BF-5D37-297D099CFC0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58E474-CBF5-F50C-D390-D5F2A502F6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0154A8A6-BAE0-DA1E-32CA-6E1907F904F6}"/>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D6CC04B8-1288-DE62-6C01-18AD92CC8D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1E5B4-055D-8EF1-3717-75D3FCCAA8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883059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30F99-EA9F-CC16-E7F8-E90D39EBA89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7280CC9-7157-692E-81DF-2C02812AF1B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0E352F3-876B-DD38-5101-E1D8EA3F548A}"/>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0DCAEE71-50B5-523F-5B2A-40F21BB39D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C9B8D2-F7F4-A4DA-B952-8BC4C2800D6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27381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160DC-16E6-20D1-1EAF-3B05CC6CC1B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0FC2921-14C9-AC2E-6235-2D218BF0F0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6B05909-F71F-10FE-E940-4E49A66080E5}"/>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1BC29D69-F30F-31F0-E615-BBBE572905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C4075-1417-EE88-F3F8-2DBE1EF0093D}"/>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42161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33017-E0BF-6698-F556-AEC80888460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C1982EC-607C-040B-B062-CF53369BD08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C0EB0BB-8723-F70B-E3A0-2DCF94CE2D8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C801DC9-924A-E6D1-B4FA-BF69D2EC3DCC}"/>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6" name="Footer Placeholder 5">
            <a:extLst>
              <a:ext uri="{FF2B5EF4-FFF2-40B4-BE49-F238E27FC236}">
                <a16:creationId xmlns:a16="http://schemas.microsoft.com/office/drawing/2014/main" id="{971CA382-6C21-7CCB-199F-ACCE724C63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F5CF9-3BF1-41D1-0D60-DA9262FD95A6}"/>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983497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E9DB4-4BB6-2032-8201-4F5E1302CFC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9A8A2FF7-4636-879A-A219-A1A2FE87E1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0A7B507-CD59-16AE-0389-23046742672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9A7BF18-3ECE-C553-5D07-080C097075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DDC094-9239-9F52-488F-F3AF3F9D8CC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1D38C8-7B90-3104-9F02-60DC328D1183}"/>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8" name="Footer Placeholder 7">
            <a:extLst>
              <a:ext uri="{FF2B5EF4-FFF2-40B4-BE49-F238E27FC236}">
                <a16:creationId xmlns:a16="http://schemas.microsoft.com/office/drawing/2014/main" id="{4FA0936B-FD52-ADCC-893D-F99F36A18A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2C617B0-F047-D160-28E8-DED8693D6FC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44744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B41B4-548B-5AC4-26AB-006AE5BC528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299BCAC-28DB-81CD-0C82-B724C7E61F56}"/>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4" name="Footer Placeholder 3">
            <a:extLst>
              <a:ext uri="{FF2B5EF4-FFF2-40B4-BE49-F238E27FC236}">
                <a16:creationId xmlns:a16="http://schemas.microsoft.com/office/drawing/2014/main" id="{B2C4400E-EE53-517B-F71E-8A3C28E70B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DDA332C-A2BC-88FA-1608-04E726455375}"/>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9557276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F88B81-025A-B963-6545-94A07A234D49}"/>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3" name="Footer Placeholder 2">
            <a:extLst>
              <a:ext uri="{FF2B5EF4-FFF2-40B4-BE49-F238E27FC236}">
                <a16:creationId xmlns:a16="http://schemas.microsoft.com/office/drawing/2014/main" id="{BA5CC5B3-4F74-AFAB-35F9-36CA28A497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25A8A7-5219-003F-6637-4466CD3539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322484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627EC-7FA8-8C80-DEBB-C8C8B78986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1C8CC0B-92F7-1F56-547A-1E6DF569D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6BC2C240-DF6F-C8A9-BCE3-CD7A63E5CCD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0161D69-2D4F-69F5-EF6B-A9F96F87A834}"/>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6" name="Footer Placeholder 5">
            <a:extLst>
              <a:ext uri="{FF2B5EF4-FFF2-40B4-BE49-F238E27FC236}">
                <a16:creationId xmlns:a16="http://schemas.microsoft.com/office/drawing/2014/main" id="{3AA6EB1A-CBE6-50BA-BEF5-BED458B741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E0C6B9D-D439-1C48-7E07-2D8E9C16B05E}"/>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312068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962A5-DDC0-7759-96A0-1B7EBAFEA4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4AE4D19-AAC5-DC40-0FAD-79A7030458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062E802-C0D6-C079-C8B0-13A61E5B8B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94C574-499A-1656-6908-64BD0B0D41A3}"/>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6" name="Footer Placeholder 5">
            <a:extLst>
              <a:ext uri="{FF2B5EF4-FFF2-40B4-BE49-F238E27FC236}">
                <a16:creationId xmlns:a16="http://schemas.microsoft.com/office/drawing/2014/main" id="{59740D45-35DA-F388-A873-7E02E62AFA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2B472-3A15-BB1A-A4EB-F35E14CB9B87}"/>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431094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B6E01-A82A-6FE1-94F6-0595D4AEEA1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E31F58F6-3D86-1067-4AFD-E204889379D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B7235EC-14C0-5265-759B-C60787A286ED}"/>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F1041D51-E95E-7476-4999-DE4E90D186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92384F-7F99-A68F-CFDC-1675F52B3903}"/>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425791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317F21-88BB-5D9B-A795-A040FD37769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1E991C6-6F56-6DD5-A5DE-AFA3BEB19A2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5E214B8-3B4E-C38B-3F09-2FABFB9406E0}"/>
              </a:ext>
            </a:extLst>
          </p:cNvPr>
          <p:cNvSpPr>
            <a:spLocks noGrp="1"/>
          </p:cNvSpPr>
          <p:nvPr>
            <p:ph type="dt" sz="half" idx="10"/>
          </p:nvPr>
        </p:nvSpPr>
        <p:spPr/>
        <p:txBody>
          <a:body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C8A035CE-1A3A-555C-CE6C-AA1034C35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50BF90-E8A1-8A85-4CB4-2566A85FD460}"/>
              </a:ext>
            </a:extLst>
          </p:cNvPr>
          <p:cNvSpPr>
            <a:spLocks noGrp="1"/>
          </p:cNvSpPr>
          <p:nvPr>
            <p:ph type="sldNum" sz="quarter" idx="12"/>
          </p:nvPr>
        </p:nvSpPr>
        <p:spPr/>
        <p:txBody>
          <a:bodyPr/>
          <a:lstStyle/>
          <a:p>
            <a:fld id="{35B22621-16B1-409B-9741-DFC28561AC75}" type="slidenum">
              <a:rPr lang="en-GB" smtClean="0"/>
              <a:t>‹#›</a:t>
            </a:fld>
            <a:endParaRPr lang="en-GB"/>
          </a:p>
        </p:txBody>
      </p:sp>
    </p:spTree>
    <p:extLst>
      <p:ext uri="{BB962C8B-B14F-4D97-AF65-F5344CB8AC3E}">
        <p14:creationId xmlns:p14="http://schemas.microsoft.com/office/powerpoint/2010/main" val="2593210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B8A3B-979D-3810-1CEE-3CB228CA2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E9824BF-B514-368A-005D-2B76C0146A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AD19D07-8841-55BD-F8EA-DAB4602DA0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7C9496-2CD2-4118-A7BB-63746E9F37A7}" type="datetimeFigureOut">
              <a:rPr lang="en-GB" smtClean="0"/>
              <a:t>14/05/2025</a:t>
            </a:fld>
            <a:endParaRPr lang="en-GB"/>
          </a:p>
        </p:txBody>
      </p:sp>
      <p:sp>
        <p:nvSpPr>
          <p:cNvPr id="5" name="Footer Placeholder 4">
            <a:extLst>
              <a:ext uri="{FF2B5EF4-FFF2-40B4-BE49-F238E27FC236}">
                <a16:creationId xmlns:a16="http://schemas.microsoft.com/office/drawing/2014/main" id="{B4FD03AF-383C-241A-40C2-33C4861634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519FB20-B5CA-5C47-C1CF-16AA5FE277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B22621-16B1-409B-9741-DFC28561AC75}" type="slidenum">
              <a:rPr lang="en-GB" smtClean="0"/>
              <a:t>‹#›</a:t>
            </a:fld>
            <a:endParaRPr lang="en-GB"/>
          </a:p>
        </p:txBody>
      </p:sp>
    </p:spTree>
    <p:extLst>
      <p:ext uri="{BB962C8B-B14F-4D97-AF65-F5344CB8AC3E}">
        <p14:creationId xmlns:p14="http://schemas.microsoft.com/office/powerpoint/2010/main" val="36717290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slideLayout" Target="../slideLayouts/slideLayout2.xml"/><Relationship Id="rId7" Type="http://schemas.openxmlformats.org/officeDocument/2006/relationships/diagramData" Target="../diagrams/data1.xml"/><Relationship Id="rId12"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11" Type="http://schemas.microsoft.com/office/2007/relationships/diagramDrawing" Target="../diagrams/drawing1.xml"/><Relationship Id="rId5" Type="http://schemas.openxmlformats.org/officeDocument/2006/relationships/image" Target="../media/image3.jpeg"/><Relationship Id="rId10" Type="http://schemas.openxmlformats.org/officeDocument/2006/relationships/diagramColors" Target="../diagrams/colors1.xml"/><Relationship Id="rId4" Type="http://schemas.openxmlformats.org/officeDocument/2006/relationships/notesSlide" Target="../notesSlides/notesSlide2.xml"/><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notesSlide" Target="../notesSlides/notesSlide3.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slideLayout" Target="../slideLayouts/slideLayout6.xml"/><Relationship Id="rId7" Type="http://schemas.openxmlformats.org/officeDocument/2006/relationships/image" Target="../media/image8.jpeg"/><Relationship Id="rId12" Type="http://schemas.openxmlformats.org/officeDocument/2006/relationships/image" Target="../media/image13.png"/><Relationship Id="rId17" Type="http://schemas.openxmlformats.org/officeDocument/2006/relationships/image" Target="../media/image18.jpeg"/><Relationship Id="rId2" Type="http://schemas.openxmlformats.org/officeDocument/2006/relationships/audio" Target="../media/media5.m4a"/><Relationship Id="rId16" Type="http://schemas.openxmlformats.org/officeDocument/2006/relationships/image" Target="../media/image17.png"/><Relationship Id="rId20" Type="http://schemas.openxmlformats.org/officeDocument/2006/relationships/image" Target="../media/image2.png"/><Relationship Id="rId1" Type="http://schemas.microsoft.com/office/2007/relationships/media" Target="../media/media5.m4a"/><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5" Type="http://schemas.openxmlformats.org/officeDocument/2006/relationships/image" Target="../media/image16.png"/><Relationship Id="rId10" Type="http://schemas.openxmlformats.org/officeDocument/2006/relationships/image" Target="../media/image11.jpeg"/><Relationship Id="rId19" Type="http://schemas.openxmlformats.org/officeDocument/2006/relationships/image" Target="../media/image20.png"/><Relationship Id="rId4" Type="http://schemas.openxmlformats.org/officeDocument/2006/relationships/notesSlide" Target="../notesSlides/notesSlide5.xml"/><Relationship Id="rId9" Type="http://schemas.openxmlformats.org/officeDocument/2006/relationships/image" Target="../media/image10.jpeg"/><Relationship Id="rId1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jpeg"/><Relationship Id="rId3" Type="http://schemas.microsoft.com/office/2007/relationships/media" Target="../media/media8.m4a"/><Relationship Id="rId7" Type="http://schemas.openxmlformats.org/officeDocument/2006/relationships/image" Target="../media/image24.png"/><Relationship Id="rId12" Type="http://schemas.openxmlformats.org/officeDocument/2006/relationships/image" Target="../media/image29.jpeg"/><Relationship Id="rId2" Type="http://schemas.openxmlformats.org/officeDocument/2006/relationships/video" Target="https://www.youtube.com/embed/bkRKd9oAXUA?feature=oembed" TargetMode="External"/><Relationship Id="rId1" Type="http://schemas.openxmlformats.org/officeDocument/2006/relationships/video" Target="https://www.youtube.com/embed/3QL0RNDboIU?feature=oembed" TargetMode="External"/><Relationship Id="rId6" Type="http://schemas.openxmlformats.org/officeDocument/2006/relationships/notesSlide" Target="../notesSlides/notesSlide8.xml"/><Relationship Id="rId11" Type="http://schemas.openxmlformats.org/officeDocument/2006/relationships/image" Target="../media/image28.png"/><Relationship Id="rId5" Type="http://schemas.openxmlformats.org/officeDocument/2006/relationships/slideLayout" Target="../slideLayouts/slideLayout2.xml"/><Relationship Id="rId10" Type="http://schemas.openxmlformats.org/officeDocument/2006/relationships/image" Target="../media/image27.png"/><Relationship Id="rId4" Type="http://schemas.openxmlformats.org/officeDocument/2006/relationships/audio" Target="../media/media8.m4a"/><Relationship Id="rId9" Type="http://schemas.openxmlformats.org/officeDocument/2006/relationships/image" Target="../media/image26.png"/><Relationship Id="rId1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1.png"/><Relationship Id="rId5" Type="http://schemas.openxmlformats.org/officeDocument/2006/relationships/hyperlink" Target="https://www.asthmaandlung.org.uk/living-with/inhaler-videos/spacer-tidal#:~:text=Put%20your%20lips%20around%20the%20mouthpiece%20of%20the%20spacer%20to,and%20spacer%20from%20your%20mouth." TargetMode="Externa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hyperlink" Target="https://www.flickr.com/photos/interactive-content/33736339582" TargetMode="External"/><Relationship Id="rId3" Type="http://schemas.openxmlformats.org/officeDocument/2006/relationships/slideLayout" Target="../slideLayouts/slideLayout2.xml"/><Relationship Id="rId7" Type="http://schemas.openxmlformats.org/officeDocument/2006/relationships/image" Target="../media/image33.jp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quetehadichoelmedico.com/asma/como-usar-inhalador-easyhaler/" TargetMode="External"/><Relationship Id="rId11" Type="http://schemas.openxmlformats.org/officeDocument/2006/relationships/image" Target="../media/image2.png"/><Relationship Id="rId5" Type="http://schemas.openxmlformats.org/officeDocument/2006/relationships/image" Target="../media/image32.png"/><Relationship Id="rId10" Type="http://schemas.openxmlformats.org/officeDocument/2006/relationships/hyperlink" Target="https://www.quetehadichoelmedico.com/tratamiento/inhaladores/como-usar-inhalador-accuhaler/" TargetMode="External"/><Relationship Id="rId4" Type="http://schemas.openxmlformats.org/officeDocument/2006/relationships/notesSlide" Target="../notesSlides/notesSlide10.xml"/><Relationship Id="rId9" Type="http://schemas.openxmlformats.org/officeDocument/2006/relationships/image" Target="../media/image34.png"/></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3.xml"/><Relationship Id="rId13"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37.png"/><Relationship Id="rId12" Type="http://schemas.microsoft.com/office/2007/relationships/diagramDrawing" Target="../diagrams/drawing3.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36.png"/><Relationship Id="rId11" Type="http://schemas.openxmlformats.org/officeDocument/2006/relationships/diagramColors" Target="../diagrams/colors3.xml"/><Relationship Id="rId5" Type="http://schemas.openxmlformats.org/officeDocument/2006/relationships/image" Target="../media/image35.png"/><Relationship Id="rId10" Type="http://schemas.openxmlformats.org/officeDocument/2006/relationships/diagramQuickStyle" Target="../diagrams/quickStyle3.xml"/><Relationship Id="rId4" Type="http://schemas.openxmlformats.org/officeDocument/2006/relationships/notesSlide" Target="../notesSlides/notesSlide11.xml"/><Relationship Id="rId9"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38.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hyperlink" Target="https://monkeywellbeing.com/children-young-people-and-families-living-with-asthma/"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www.asthmaandlung.org.uk/" TargetMode="External"/><Relationship Id="rId5" Type="http://schemas.openxmlformats.org/officeDocument/2006/relationships/hyperlink" Target="https://www.educationforhealth.org/course/supporting-children-and-young-peoples-health-improving-asthma-care-together/" TargetMode="Externa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39.jpe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8294908-8B00-4F58-BBBA-20F71A40AA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4364C879-1404-4203-8E9D-CC5DE0A621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84617302-4B0D-4351-A6BB-6F0930D943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A2C7802-C2E0-4218-8F89-8DD7CCD2CD1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Rectangle 16">
            <a:extLst>
              <a:ext uri="{FF2B5EF4-FFF2-40B4-BE49-F238E27FC236}">
                <a16:creationId xmlns:a16="http://schemas.microsoft.com/office/drawing/2014/main" id="{A6D7111A-21E5-4EE9-8A78-10E5530F01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A3969E80-A77B-49FC-9122-D89AFD5EE1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1849CA57-76BD-4CF2-80BA-D7A46A01B7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3" name="Freeform: Shape 22">
            <a:extLst>
              <a:ext uri="{FF2B5EF4-FFF2-40B4-BE49-F238E27FC236}">
                <a16:creationId xmlns:a16="http://schemas.microsoft.com/office/drawing/2014/main" id="{35E9085E-E730-4768-83D4-6CB7E98971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Freeform: Shape 24">
            <a:extLst>
              <a:ext uri="{FF2B5EF4-FFF2-40B4-BE49-F238E27FC236}">
                <a16:creationId xmlns:a16="http://schemas.microsoft.com/office/drawing/2014/main" id="{973272FE-A474-4CAE-8CA2-BCC8B476C3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1">
            <a:extLst>
              <a:ext uri="{FF2B5EF4-FFF2-40B4-BE49-F238E27FC236}">
                <a16:creationId xmlns:a16="http://schemas.microsoft.com/office/drawing/2014/main" id="{22076228-790C-409B-8C94-AE31243B8915}"/>
              </a:ext>
            </a:extLst>
          </p:cNvPr>
          <p:cNvSpPr>
            <a:spLocks noGrp="1"/>
          </p:cNvSpPr>
          <p:nvPr>
            <p:ph type="ctrTitle"/>
          </p:nvPr>
        </p:nvSpPr>
        <p:spPr>
          <a:xfrm>
            <a:off x="3204642" y="2353641"/>
            <a:ext cx="5782716" cy="2150719"/>
          </a:xfrm>
          <a:noFill/>
        </p:spPr>
        <p:txBody>
          <a:bodyPr anchor="ctr">
            <a:normAutofit/>
          </a:bodyPr>
          <a:lstStyle/>
          <a:p>
            <a:r>
              <a:rPr lang="en-GB" sz="3600" b="1" dirty="0">
                <a:solidFill>
                  <a:srgbClr val="080808"/>
                </a:solidFill>
              </a:rPr>
              <a:t>Asthma Friendly Schools</a:t>
            </a:r>
            <a:br>
              <a:rPr lang="en-GB" sz="3600" b="1" dirty="0">
                <a:solidFill>
                  <a:srgbClr val="080808"/>
                </a:solidFill>
              </a:rPr>
            </a:br>
            <a:r>
              <a:rPr lang="en-GB" sz="3600" b="1" dirty="0">
                <a:solidFill>
                  <a:srgbClr val="080808"/>
                </a:solidFill>
              </a:rPr>
              <a:t/>
            </a:r>
            <a:br>
              <a:rPr lang="en-GB" sz="3600" b="1" dirty="0">
                <a:solidFill>
                  <a:srgbClr val="080808"/>
                </a:solidFill>
              </a:rPr>
            </a:br>
            <a:r>
              <a:rPr lang="en-GB" sz="3600" b="1" dirty="0">
                <a:solidFill>
                  <a:srgbClr val="080808"/>
                </a:solidFill>
              </a:rPr>
              <a:t>Information for Parents</a:t>
            </a:r>
          </a:p>
        </p:txBody>
      </p:sp>
      <p:sp>
        <p:nvSpPr>
          <p:cNvPr id="27" name="Freeform: Shape 26">
            <a:extLst>
              <a:ext uri="{FF2B5EF4-FFF2-40B4-BE49-F238E27FC236}">
                <a16:creationId xmlns:a16="http://schemas.microsoft.com/office/drawing/2014/main" id="{E07981EA-05A6-437C-88D7-B377B92B031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Rectangle 28">
            <a:extLst>
              <a:ext uri="{FF2B5EF4-FFF2-40B4-BE49-F238E27FC236}">
                <a16:creationId xmlns:a16="http://schemas.microsoft.com/office/drawing/2014/main" id="{15E3C750-986E-4769-B1AE-49289FBEE7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Graphical user interface, text&#10;&#10;Description automatically generated">
            <a:extLst>
              <a:ext uri="{FF2B5EF4-FFF2-40B4-BE49-F238E27FC236}">
                <a16:creationId xmlns:a16="http://schemas.microsoft.com/office/drawing/2014/main" id="{7046A8DB-8FF8-45F5-9C4F-DBD7CA58FA17}"/>
              </a:ext>
            </a:extLst>
          </p:cNvPr>
          <p:cNvPicPr>
            <a:picLocks noChangeAspect="1"/>
          </p:cNvPicPr>
          <p:nvPr/>
        </p:nvPicPr>
        <p:blipFill>
          <a:blip r:embed="rId5"/>
          <a:stretch>
            <a:fillRect/>
          </a:stretch>
        </p:blipFill>
        <p:spPr>
          <a:xfrm>
            <a:off x="10632874" y="112560"/>
            <a:ext cx="1502791" cy="995091"/>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85808268"/>
      </p:ext>
    </p:extLst>
  </p:cSld>
  <p:clrMapOvr>
    <a:masterClrMapping/>
  </p:clrMapOvr>
  <mc:AlternateContent xmlns:mc="http://schemas.openxmlformats.org/markup-compatibility/2006" xmlns:p14="http://schemas.microsoft.com/office/powerpoint/2010/main">
    <mc:Choice Requires="p14">
      <p:transition spd="slow" p14:dur="2000" advTm="11468"/>
    </mc:Choice>
    <mc:Fallback xmlns="">
      <p:transition spd="slow" advTm="11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0" presetClass="entr" presetSubtype="0" fill="hold" grpId="0" nodeType="withEffect">
                                  <p:stCondLst>
                                    <p:cond delay="500"/>
                                  </p:stCondLst>
                                  <p:iterate>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a:extLst>
              <a:ext uri="{FF2B5EF4-FFF2-40B4-BE49-F238E27FC236}">
                <a16:creationId xmlns:a16="http://schemas.microsoft.com/office/drawing/2014/main" id="{0776670B-4988-90AA-6F47-D8F71714BC3A}"/>
              </a:ext>
            </a:extLst>
          </p:cNvPr>
          <p:cNvPicPr>
            <a:picLocks noChangeAspect="1"/>
          </p:cNvPicPr>
          <p:nvPr/>
        </p:nvPicPr>
        <p:blipFill rotWithShape="1">
          <a:blip r:embed="rId5">
            <a:alphaModFix amt="35000"/>
          </a:blip>
          <a:srcRect t="25026" r="1" b="1"/>
          <a:stretch/>
        </p:blipFill>
        <p:spPr>
          <a:xfrm>
            <a:off x="-4243" y="10"/>
            <a:ext cx="12196243" cy="6857990"/>
          </a:xfrm>
          <a:prstGeom prst="rect">
            <a:avLst/>
          </a:prstGeom>
        </p:spPr>
      </p:pic>
      <p:sp>
        <p:nvSpPr>
          <p:cNvPr id="2" name="Title 1">
            <a:extLst>
              <a:ext uri="{FF2B5EF4-FFF2-40B4-BE49-F238E27FC236}">
                <a16:creationId xmlns:a16="http://schemas.microsoft.com/office/drawing/2014/main" id="{C7D7EDA6-8118-4BC3-8D28-9E841585DBA5}"/>
              </a:ext>
            </a:extLst>
          </p:cNvPr>
          <p:cNvSpPr>
            <a:spLocks noGrp="1"/>
          </p:cNvSpPr>
          <p:nvPr>
            <p:ph type="title"/>
          </p:nvPr>
        </p:nvSpPr>
        <p:spPr>
          <a:xfrm>
            <a:off x="643467" y="321734"/>
            <a:ext cx="10905066" cy="1135737"/>
          </a:xfrm>
        </p:spPr>
        <p:txBody>
          <a:bodyPr>
            <a:normAutofit/>
          </a:bodyPr>
          <a:lstStyle/>
          <a:p>
            <a:r>
              <a:rPr lang="en-GB" sz="3600" b="1" dirty="0"/>
              <a:t>Aim of Asthma Friendly Schools Project </a:t>
            </a:r>
          </a:p>
        </p:txBody>
      </p:sp>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4810E9-67F1-4170-9638-8961B8AC37AA}"/>
              </a:ext>
            </a:extLst>
          </p:cNvPr>
          <p:cNvPicPr>
            <a:picLocks noChangeAspect="1"/>
          </p:cNvPicPr>
          <p:nvPr/>
        </p:nvPicPr>
        <p:blipFill>
          <a:blip r:embed="rId6"/>
          <a:stretch>
            <a:fillRect/>
          </a:stretch>
        </p:blipFill>
        <p:spPr>
          <a:xfrm>
            <a:off x="11418589" y="11394"/>
            <a:ext cx="693675" cy="462450"/>
          </a:xfrm>
          <a:prstGeom prst="rect">
            <a:avLst/>
          </a:prstGeom>
        </p:spPr>
      </p:pic>
      <p:graphicFrame>
        <p:nvGraphicFramePr>
          <p:cNvPr id="5" name="Content Placeholder 2">
            <a:extLst>
              <a:ext uri="{FF2B5EF4-FFF2-40B4-BE49-F238E27FC236}">
                <a16:creationId xmlns:a16="http://schemas.microsoft.com/office/drawing/2014/main" id="{C16B1E72-9AE7-D224-C884-F86181A40008}"/>
              </a:ext>
            </a:extLst>
          </p:cNvPr>
          <p:cNvGraphicFramePr>
            <a:graphicFrameLocks noGrp="1"/>
          </p:cNvGraphicFramePr>
          <p:nvPr>
            <p:ph idx="1"/>
            <p:extLst>
              <p:ext uri="{D42A27DB-BD31-4B8C-83A1-F6EECF244321}">
                <p14:modId xmlns:p14="http://schemas.microsoft.com/office/powerpoint/2010/main" val="3847455895"/>
              </p:ext>
            </p:extLst>
          </p:nvPr>
        </p:nvGraphicFramePr>
        <p:xfrm>
          <a:off x="643467" y="1782981"/>
          <a:ext cx="10905066" cy="43939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46289037"/>
      </p:ext>
    </p:extLst>
  </p:cSld>
  <p:clrMapOvr>
    <a:masterClrMapping/>
  </p:clrMapOvr>
  <mc:AlternateContent xmlns:mc="http://schemas.openxmlformats.org/markup-compatibility/2006" xmlns:p14="http://schemas.microsoft.com/office/powerpoint/2010/main">
    <mc:Choice Requires="p14">
      <p:transition spd="slow" p14:dur="2000" advTm="42177"/>
    </mc:Choice>
    <mc:Fallback xmlns="">
      <p:transition spd="slow" advTm="42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D69748-565A-FA7C-0A78-79AF9BB89B84}"/>
              </a:ext>
            </a:extLst>
          </p:cNvPr>
          <p:cNvSpPr>
            <a:spLocks noGrp="1"/>
          </p:cNvSpPr>
          <p:nvPr>
            <p:ph type="title"/>
          </p:nvPr>
        </p:nvSpPr>
        <p:spPr>
          <a:xfrm>
            <a:off x="524741" y="620392"/>
            <a:ext cx="3808268" cy="5504688"/>
          </a:xfrm>
        </p:spPr>
        <p:txBody>
          <a:bodyPr>
            <a:normAutofit/>
          </a:bodyPr>
          <a:lstStyle/>
          <a:p>
            <a:r>
              <a:rPr lang="en-GB" b="1" dirty="0">
                <a:solidFill>
                  <a:schemeClr val="bg1"/>
                </a:solidFill>
              </a:rPr>
              <a:t>What are our goals?</a:t>
            </a:r>
          </a:p>
        </p:txBody>
      </p:sp>
      <p:graphicFrame>
        <p:nvGraphicFramePr>
          <p:cNvPr id="5" name="Content Placeholder 2">
            <a:extLst>
              <a:ext uri="{FF2B5EF4-FFF2-40B4-BE49-F238E27FC236}">
                <a16:creationId xmlns:a16="http://schemas.microsoft.com/office/drawing/2014/main" id="{EEE5228D-03F1-9548-16CB-A3F1A7E399AE}"/>
              </a:ext>
            </a:extLst>
          </p:cNvPr>
          <p:cNvGraphicFramePr>
            <a:graphicFrameLocks noGrp="1"/>
          </p:cNvGraphicFramePr>
          <p:nvPr>
            <p:ph idx="1"/>
            <p:extLst>
              <p:ext uri="{D42A27DB-BD31-4B8C-83A1-F6EECF244321}">
                <p14:modId xmlns:p14="http://schemas.microsoft.com/office/powerpoint/2010/main" val="986575620"/>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053109132"/>
      </p:ext>
    </p:extLst>
  </p:cSld>
  <p:clrMapOvr>
    <a:masterClrMapping/>
  </p:clrMapOvr>
  <mc:AlternateContent xmlns:mc="http://schemas.openxmlformats.org/markup-compatibility/2006" xmlns:p14="http://schemas.microsoft.com/office/powerpoint/2010/main">
    <mc:Choice Requires="p14">
      <p:transition spd="slow" p14:dur="2000" advTm="32493"/>
    </mc:Choice>
    <mc:Fallback xmlns="">
      <p:transition spd="slow" advTm="32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81AF2-942E-4EAF-8FB6-167EC2A3A15A}"/>
              </a:ext>
            </a:extLst>
          </p:cNvPr>
          <p:cNvSpPr>
            <a:spLocks noGrp="1"/>
          </p:cNvSpPr>
          <p:nvPr>
            <p:ph type="title"/>
          </p:nvPr>
        </p:nvSpPr>
        <p:spPr>
          <a:xfrm>
            <a:off x="643467" y="617834"/>
            <a:ext cx="10079951" cy="1135737"/>
          </a:xfrm>
        </p:spPr>
        <p:txBody>
          <a:bodyPr>
            <a:normAutofit/>
          </a:bodyPr>
          <a:lstStyle/>
          <a:p>
            <a:r>
              <a:rPr lang="en-GB" altLang="en-US" sz="3600" b="1" dirty="0">
                <a:solidFill>
                  <a:srgbClr val="002060"/>
                </a:solidFill>
              </a:rPr>
              <a:t>What is asthma? </a:t>
            </a:r>
            <a:endParaRPr lang="en-GB" sz="3600" b="1" dirty="0">
              <a:solidFill>
                <a:srgbClr val="002060"/>
              </a:solidFill>
            </a:endParaRPr>
          </a:p>
        </p:txBody>
      </p:sp>
      <p:sp>
        <p:nvSpPr>
          <p:cNvPr id="3" name="Content Placeholder 2">
            <a:extLst>
              <a:ext uri="{FF2B5EF4-FFF2-40B4-BE49-F238E27FC236}">
                <a16:creationId xmlns:a16="http://schemas.microsoft.com/office/drawing/2014/main" id="{10535F6E-F425-4918-9642-94C6A8FF0B1E}"/>
              </a:ext>
            </a:extLst>
          </p:cNvPr>
          <p:cNvSpPr>
            <a:spLocks noGrp="1"/>
          </p:cNvSpPr>
          <p:nvPr>
            <p:ph idx="1"/>
          </p:nvPr>
        </p:nvSpPr>
        <p:spPr>
          <a:xfrm>
            <a:off x="969223" y="1815343"/>
            <a:ext cx="4990715" cy="4393982"/>
          </a:xfrm>
        </p:spPr>
        <p:txBody>
          <a:bodyPr>
            <a:normAutofit fontScale="92500" lnSpcReduction="10000"/>
          </a:bodyPr>
          <a:lstStyle/>
          <a:p>
            <a:pPr marL="0" indent="0">
              <a:buFont typeface="Arial" panose="020B0604020202020204" pitchFamily="34" charset="0"/>
              <a:buNone/>
            </a:pPr>
            <a:r>
              <a:rPr lang="en-GB" altLang="en-US" sz="2000" dirty="0">
                <a:solidFill>
                  <a:srgbClr val="002060"/>
                </a:solidFill>
              </a:rPr>
              <a:t>Asthma  is a long term health condition that affects the airways</a:t>
            </a:r>
          </a:p>
          <a:p>
            <a:pPr marL="0" indent="0">
              <a:buFont typeface="Arial" panose="020B0604020202020204" pitchFamily="34" charset="0"/>
              <a:buNone/>
            </a:pPr>
            <a:r>
              <a:rPr lang="en-GB" altLang="en-US" sz="2000" dirty="0">
                <a:solidFill>
                  <a:srgbClr val="002060"/>
                </a:solidFill>
              </a:rPr>
              <a:t>It affects 1 in 12 adults and 1 in 11 children/young people - that is 2-3 students in each class. </a:t>
            </a:r>
          </a:p>
          <a:p>
            <a:pPr marL="0" indent="0">
              <a:buFont typeface="Arial" panose="020B0604020202020204" pitchFamily="34" charset="0"/>
              <a:buNone/>
            </a:pPr>
            <a:r>
              <a:rPr lang="en-GB" altLang="en-US" sz="2000" dirty="0">
                <a:solidFill>
                  <a:srgbClr val="002060"/>
                </a:solidFill>
              </a:rPr>
              <a:t>When young people with asthma come into contact with a trigger, the muscles around their airways become tight and the lining of the airways becomes swollen and inflamed. </a:t>
            </a:r>
          </a:p>
          <a:p>
            <a:pPr marL="0" indent="0">
              <a:buFont typeface="Arial" panose="020B0604020202020204" pitchFamily="34" charset="0"/>
              <a:buNone/>
            </a:pPr>
            <a:r>
              <a:rPr lang="en-GB" altLang="en-US" sz="2000" dirty="0">
                <a:solidFill>
                  <a:srgbClr val="002060"/>
                </a:solidFill>
              </a:rPr>
              <a:t> This causes narrowing of the air passage (imagine the diameter of a hose pipe reducing to a straw). </a:t>
            </a:r>
          </a:p>
          <a:p>
            <a:pPr marL="0" indent="0">
              <a:buFont typeface="Arial" panose="020B0604020202020204" pitchFamily="34" charset="0"/>
              <a:buNone/>
            </a:pPr>
            <a:r>
              <a:rPr lang="en-GB" altLang="en-US" sz="2000" dirty="0">
                <a:solidFill>
                  <a:srgbClr val="002060"/>
                </a:solidFill>
              </a:rPr>
              <a:t>The development of mucus or phlegm further reduces the airway and the young person’s ability to move air in and out of the lungs, therefore making it difficult to breathe.</a:t>
            </a:r>
          </a:p>
          <a:p>
            <a:endParaRPr lang="en-GB" sz="2000" dirty="0"/>
          </a:p>
        </p:txBody>
      </p:sp>
      <p:pic>
        <p:nvPicPr>
          <p:cNvPr id="5" name="Picture 4">
            <a:extLst>
              <a:ext uri="{FF2B5EF4-FFF2-40B4-BE49-F238E27FC236}">
                <a16:creationId xmlns:a16="http://schemas.microsoft.com/office/drawing/2014/main" id="{9636D3E2-6117-43A9-9120-D3FEAF0FD326}"/>
              </a:ext>
            </a:extLst>
          </p:cNvPr>
          <p:cNvPicPr>
            <a:picLocks noChangeAspect="1"/>
          </p:cNvPicPr>
          <p:nvPr/>
        </p:nvPicPr>
        <p:blipFill>
          <a:blip r:embed="rId5"/>
          <a:stretch>
            <a:fillRect/>
          </a:stretch>
        </p:blipFill>
        <p:spPr>
          <a:xfrm>
            <a:off x="6425530" y="2371405"/>
            <a:ext cx="5300877" cy="3361557"/>
          </a:xfrm>
          <a:prstGeom prst="rect">
            <a:avLst/>
          </a:prstGeom>
        </p:spPr>
      </p:pic>
      <p:pic>
        <p:nvPicPr>
          <p:cNvPr id="6" name="Picture 5">
            <a:extLst>
              <a:ext uri="{FF2B5EF4-FFF2-40B4-BE49-F238E27FC236}">
                <a16:creationId xmlns:a16="http://schemas.microsoft.com/office/drawing/2014/main" id="{71885EAB-39E9-45D4-BB65-57854CC28FAB}"/>
              </a:ext>
            </a:extLst>
          </p:cNvPr>
          <p:cNvPicPr>
            <a:picLocks noChangeAspect="1"/>
          </p:cNvPicPr>
          <p:nvPr/>
        </p:nvPicPr>
        <p:blipFill>
          <a:blip r:embed="rId6"/>
          <a:stretch>
            <a:fillRect/>
          </a:stretch>
        </p:blipFill>
        <p:spPr>
          <a:xfrm>
            <a:off x="11215978" y="83712"/>
            <a:ext cx="847526" cy="565018"/>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97384610"/>
      </p:ext>
    </p:extLst>
  </p:cSld>
  <p:clrMapOvr>
    <a:masterClrMapping/>
  </p:clrMapOvr>
  <mc:AlternateContent xmlns:mc="http://schemas.openxmlformats.org/markup-compatibility/2006" xmlns:p14="http://schemas.microsoft.com/office/powerpoint/2010/main">
    <mc:Choice Requires="p14">
      <p:transition spd="slow" p14:dur="2000" advTm="28870"/>
    </mc:Choice>
    <mc:Fallback xmlns="">
      <p:transition spd="slow" advTm="288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63110309"/>
              </p:ext>
            </p:extLst>
          </p:nvPr>
        </p:nvGraphicFramePr>
        <p:xfrm>
          <a:off x="484908" y="669488"/>
          <a:ext cx="11000508" cy="5728935"/>
        </p:xfrm>
        <a:graphic>
          <a:graphicData uri="http://schemas.openxmlformats.org/drawingml/2006/table">
            <a:tbl>
              <a:tblPr bandRow="1">
                <a:tableStyleId>{5C22544A-7EE6-4342-B048-85BDC9FD1C3A}</a:tableStyleId>
              </a:tblPr>
              <a:tblGrid>
                <a:gridCol w="1833418">
                  <a:extLst>
                    <a:ext uri="{9D8B030D-6E8A-4147-A177-3AD203B41FA5}">
                      <a16:colId xmlns:a16="http://schemas.microsoft.com/office/drawing/2014/main" val="20000"/>
                    </a:ext>
                  </a:extLst>
                </a:gridCol>
                <a:gridCol w="1833418">
                  <a:extLst>
                    <a:ext uri="{9D8B030D-6E8A-4147-A177-3AD203B41FA5}">
                      <a16:colId xmlns:a16="http://schemas.microsoft.com/office/drawing/2014/main" val="20001"/>
                    </a:ext>
                  </a:extLst>
                </a:gridCol>
                <a:gridCol w="1833418">
                  <a:extLst>
                    <a:ext uri="{9D8B030D-6E8A-4147-A177-3AD203B41FA5}">
                      <a16:colId xmlns:a16="http://schemas.microsoft.com/office/drawing/2014/main" val="20002"/>
                    </a:ext>
                  </a:extLst>
                </a:gridCol>
                <a:gridCol w="1833418">
                  <a:extLst>
                    <a:ext uri="{9D8B030D-6E8A-4147-A177-3AD203B41FA5}">
                      <a16:colId xmlns:a16="http://schemas.microsoft.com/office/drawing/2014/main" val="20003"/>
                    </a:ext>
                  </a:extLst>
                </a:gridCol>
                <a:gridCol w="1833418">
                  <a:extLst>
                    <a:ext uri="{9D8B030D-6E8A-4147-A177-3AD203B41FA5}">
                      <a16:colId xmlns:a16="http://schemas.microsoft.com/office/drawing/2014/main" val="20004"/>
                    </a:ext>
                  </a:extLst>
                </a:gridCol>
                <a:gridCol w="1833418">
                  <a:extLst>
                    <a:ext uri="{9D8B030D-6E8A-4147-A177-3AD203B41FA5}">
                      <a16:colId xmlns:a16="http://schemas.microsoft.com/office/drawing/2014/main" val="20005"/>
                    </a:ext>
                  </a:extLst>
                </a:gridCol>
              </a:tblGrid>
              <a:tr h="1145787">
                <a:tc>
                  <a:txBody>
                    <a:bodyPr/>
                    <a:lstStyle/>
                    <a:p>
                      <a:endParaRPr lang="en-GB" sz="1800" dirty="0"/>
                    </a:p>
                  </a:txBody>
                  <a:tcPr marL="91435" marR="91435" marT="45718" marB="45718" anchor="ctr"/>
                </a:tc>
                <a:tc>
                  <a:txBody>
                    <a:bodyPr/>
                    <a:lstStyle/>
                    <a:p>
                      <a:pPr algn="ctr"/>
                      <a:r>
                        <a:rPr lang="en-GB" sz="1800" dirty="0"/>
                        <a:t>POLLEN</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EXERCISE</a:t>
                      </a:r>
                    </a:p>
                  </a:txBody>
                  <a:tcPr marL="91435" marR="91435" marT="45718" marB="45718" anchor="ctr"/>
                </a:tc>
                <a:tc>
                  <a:txBody>
                    <a:bodyPr/>
                    <a:lstStyle/>
                    <a:p>
                      <a:endParaRPr lang="en-GB" sz="1800" dirty="0"/>
                    </a:p>
                  </a:txBody>
                  <a:tcPr marL="91435" marR="91435" marT="45718" marB="45718" anchor="ctr"/>
                </a:tc>
                <a:tc>
                  <a:txBody>
                    <a:bodyPr/>
                    <a:lstStyle/>
                    <a:p>
                      <a:pPr algn="ctr"/>
                      <a:r>
                        <a:rPr lang="en-GB" sz="1800" dirty="0"/>
                        <a:t>HOUSE DUST MITE</a:t>
                      </a:r>
                    </a:p>
                  </a:txBody>
                  <a:tcPr marL="91435" marR="91435" marT="45718" marB="45718" anchor="ctr"/>
                </a:tc>
                <a:extLst>
                  <a:ext uri="{0D108BD9-81ED-4DB2-BD59-A6C34878D82A}">
                    <a16:rowId xmlns:a16="http://schemas.microsoft.com/office/drawing/2014/main" val="10000"/>
                  </a:ext>
                </a:extLst>
              </a:tr>
              <a:tr h="1145787">
                <a:tc>
                  <a:txBody>
                    <a:bodyPr/>
                    <a:lstStyle/>
                    <a:p>
                      <a:endParaRPr lang="en-GB" sz="1800" dirty="0"/>
                    </a:p>
                  </a:txBody>
                  <a:tcPr marL="91435" marR="91435" marT="45718" marB="45718"/>
                </a:tc>
                <a:tc>
                  <a:txBody>
                    <a:bodyPr/>
                    <a:lstStyle/>
                    <a:p>
                      <a:pPr algn="ctr"/>
                      <a:r>
                        <a:rPr lang="en-GB" sz="1800" dirty="0"/>
                        <a:t>POLLUTION</a:t>
                      </a:r>
                    </a:p>
                    <a:p>
                      <a:pPr algn="ctr"/>
                      <a:endParaRPr lang="en-GB" sz="1100" dirty="0">
                        <a:solidFill>
                          <a:srgbClr val="FF0000"/>
                        </a:solidFill>
                      </a:endParaRP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MOULDS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PERFUME</a:t>
                      </a:r>
                    </a:p>
                  </a:txBody>
                  <a:tcPr marL="91435" marR="91435" marT="45718" marB="45718" anchor="ctr"/>
                </a:tc>
                <a:extLst>
                  <a:ext uri="{0D108BD9-81ED-4DB2-BD59-A6C34878D82A}">
                    <a16:rowId xmlns:a16="http://schemas.microsoft.com/office/drawing/2014/main" val="10001"/>
                  </a:ext>
                </a:extLst>
              </a:tr>
              <a:tr h="1145787">
                <a:tc>
                  <a:txBody>
                    <a:bodyPr/>
                    <a:lstStyle/>
                    <a:p>
                      <a:endParaRPr lang="en-GB" sz="1800" dirty="0"/>
                    </a:p>
                  </a:txBody>
                  <a:tcPr marL="91435" marR="91435" marT="45718" marB="45718"/>
                </a:tc>
                <a:tc>
                  <a:txBody>
                    <a:bodyPr/>
                    <a:lstStyle/>
                    <a:p>
                      <a:pPr algn="ctr"/>
                      <a:r>
                        <a:rPr lang="en-GB" sz="1800" dirty="0"/>
                        <a:t>SMOKING</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COLDS &amp; VIRUSES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DUST FROM FLOUR</a:t>
                      </a:r>
                    </a:p>
                  </a:txBody>
                  <a:tcPr marL="91435" marR="91435" marT="45718" marB="45718" anchor="ctr"/>
                </a:tc>
                <a:extLst>
                  <a:ext uri="{0D108BD9-81ED-4DB2-BD59-A6C34878D82A}">
                    <a16:rowId xmlns:a16="http://schemas.microsoft.com/office/drawing/2014/main" val="10002"/>
                  </a:ext>
                </a:extLst>
              </a:tr>
              <a:tr h="1145787">
                <a:tc>
                  <a:txBody>
                    <a:bodyPr/>
                    <a:lstStyle/>
                    <a:p>
                      <a:endParaRPr lang="en-GB" sz="1800" dirty="0"/>
                    </a:p>
                  </a:txBody>
                  <a:tcPr marL="91435" marR="91435" marT="45718" marB="45718"/>
                </a:tc>
                <a:tc>
                  <a:txBody>
                    <a:bodyPr/>
                    <a:lstStyle/>
                    <a:p>
                      <a:pPr algn="ctr"/>
                      <a:r>
                        <a:rPr lang="en-GB" sz="1800" dirty="0"/>
                        <a:t>CHEMICALS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PAINTS</a:t>
                      </a:r>
                    </a:p>
                  </a:txBody>
                  <a:tcPr marL="91435" marR="91435" marT="45718" marB="45718" anchor="ctr"/>
                </a:tc>
                <a:tc>
                  <a:txBody>
                    <a:bodyPr/>
                    <a:lstStyle/>
                    <a:p>
                      <a:endParaRPr lang="en-GB" sz="1400" dirty="0">
                        <a:solidFill>
                          <a:srgbClr val="FF0000"/>
                        </a:solidFill>
                      </a:endParaRPr>
                    </a:p>
                  </a:txBody>
                  <a:tcPr marL="91435" marR="91435" marT="45718" marB="45718"/>
                </a:tc>
                <a:tc>
                  <a:txBody>
                    <a:bodyPr/>
                    <a:lstStyle/>
                    <a:p>
                      <a:pPr algn="ctr"/>
                      <a:r>
                        <a:rPr lang="en-GB" sz="1800" dirty="0"/>
                        <a:t>SOME FOODS</a:t>
                      </a:r>
                    </a:p>
                  </a:txBody>
                  <a:tcPr marL="91435" marR="91435" marT="45718" marB="45718" anchor="ctr"/>
                </a:tc>
                <a:extLst>
                  <a:ext uri="{0D108BD9-81ED-4DB2-BD59-A6C34878D82A}">
                    <a16:rowId xmlns:a16="http://schemas.microsoft.com/office/drawing/2014/main" val="10003"/>
                  </a:ext>
                </a:extLst>
              </a:tr>
              <a:tr h="1145787">
                <a:tc>
                  <a:txBody>
                    <a:bodyPr/>
                    <a:lstStyle/>
                    <a:p>
                      <a:endParaRPr lang="en-GB" sz="1800" dirty="0"/>
                    </a:p>
                  </a:txBody>
                  <a:tcPr marL="91435" marR="91435" marT="45718" marB="45718"/>
                </a:tc>
                <a:tc>
                  <a:txBody>
                    <a:bodyPr/>
                    <a:lstStyle/>
                    <a:p>
                      <a:pPr algn="ctr"/>
                      <a:r>
                        <a:rPr lang="en-GB" sz="1800" dirty="0"/>
                        <a:t>STRESS &amp; EMOTIONS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FEATHERS</a:t>
                      </a:r>
                    </a:p>
                  </a:txBody>
                  <a:tcPr marL="91435" marR="91435" marT="45718" marB="45718" anchor="ctr"/>
                </a:tc>
                <a:tc>
                  <a:txBody>
                    <a:bodyPr/>
                    <a:lstStyle/>
                    <a:p>
                      <a:endParaRPr lang="en-GB" sz="1800" dirty="0"/>
                    </a:p>
                  </a:txBody>
                  <a:tcPr marL="91435" marR="91435" marT="45718" marB="45718"/>
                </a:tc>
                <a:tc>
                  <a:txBody>
                    <a:bodyPr/>
                    <a:lstStyle/>
                    <a:p>
                      <a:pPr algn="ctr"/>
                      <a:r>
                        <a:rPr lang="en-GB" sz="1800" dirty="0"/>
                        <a:t>ANIMALS</a:t>
                      </a:r>
                    </a:p>
                  </a:txBody>
                  <a:tcPr marL="91435" marR="91435" marT="45718" marB="45718" anchor="ctr"/>
                </a:tc>
                <a:extLst>
                  <a:ext uri="{0D108BD9-81ED-4DB2-BD59-A6C34878D82A}">
                    <a16:rowId xmlns:a16="http://schemas.microsoft.com/office/drawing/2014/main" val="10004"/>
                  </a:ext>
                </a:extLst>
              </a:tr>
            </a:tbl>
          </a:graphicData>
        </a:graphic>
      </p:graphicFrame>
      <p:pic>
        <p:nvPicPr>
          <p:cNvPr id="24626" name="Picture 6" descr="C:\Users\christine.leivers\AppData\Local\Microsoft\Windows\Temporary Internet Files\Content.IE5\N0L0MOSS\How-to-survive-exam-stress1[1].jp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06584" y="5373779"/>
            <a:ext cx="1341119" cy="933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8" name="Picture 55" descr="C:\Users\christine.leivers\AppData\Local\Microsoft\Windows\Temporary Internet Files\Content.IE5\XHMTIVMS\cold_flu[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2058" y="3133108"/>
            <a:ext cx="1223261" cy="838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9" name="Picture 56" descr="C:\Users\christine.leivers\AppData\Local\Microsoft\Windows\Temporary Internet Files\Content.IE5\333CFV9Q\eco-friendly-paint[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006" y="4231403"/>
            <a:ext cx="1256187" cy="95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0" name="Picture 58" descr="C:\Users\christine.leivers\AppData\Local\Microsoft\Windows\Temporary Internet Files\Content.IE5\S0LH30RB\twitter_birds_web_preview[1].jpg"/>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4528324" y="5464158"/>
            <a:ext cx="1215869" cy="8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1" name="Picture 59" descr="C:\Users\christine.leivers\AppData\Local\Microsoft\Windows\Temporary Internet Files\Content.IE5\GB0CLD0F\집먼지진드기_001[1].jpg"/>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8146131" y="779688"/>
            <a:ext cx="1092200" cy="70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2" name="Picture 61" descr="C:\Users\christine.leivers\AppData\Local\Microsoft\Windows\Temporary Internet Files\Content.IE5\NLZSR1UF\LnFq4zJ8vhKpFb4CRVoBh5d41i0[1].jpg"/>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8239467" y="1904382"/>
            <a:ext cx="905527" cy="83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4" name="Picture 65" descr="C:\Users\christine.leivers\AppData\Local\Microsoft\Windows\Temporary Internet Files\Content.IE5\8N7RE2VP\Cute-kitten-cute-kittens-18565723-1024-768[1].jpg"/>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8042586" y="5431302"/>
            <a:ext cx="1414341" cy="90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37" name="Picture 61" descr="https://cdn-icons-png.flaticon.com/512/3618/3618747.png"/>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06022" y="1958803"/>
            <a:ext cx="1101890" cy="958842"/>
          </a:xfrm>
          <a:prstGeom prst="rect">
            <a:avLst/>
          </a:prstGeom>
          <a:noFill/>
          <a:extLst>
            <a:ext uri="{909E8E84-426E-40DD-AFC4-6F175D3DCCD1}">
              <a14:hiddenFill xmlns:a14="http://schemas.microsoft.com/office/drawing/2010/main">
                <a:solidFill>
                  <a:srgbClr val="FFFFFF"/>
                </a:solidFill>
              </a14:hiddenFill>
            </a:ext>
          </a:extLst>
        </p:spPr>
      </p:pic>
      <p:pic>
        <p:nvPicPr>
          <p:cNvPr id="24641" name="Picture 65" descr="https://cdn-icons-png.flaticon.com/512/2224/2224289.png"/>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8184436" y="4231402"/>
            <a:ext cx="834788" cy="834788"/>
          </a:xfrm>
          <a:prstGeom prst="rect">
            <a:avLst/>
          </a:prstGeom>
          <a:noFill/>
          <a:extLst>
            <a:ext uri="{909E8E84-426E-40DD-AFC4-6F175D3DCCD1}">
              <a14:hiddenFill xmlns:a14="http://schemas.microsoft.com/office/drawing/2010/main">
                <a:solidFill>
                  <a:srgbClr val="FFFFFF"/>
                </a:solidFill>
              </a14:hiddenFill>
            </a:ext>
          </a:extLst>
        </p:spPr>
      </p:pic>
      <p:pic>
        <p:nvPicPr>
          <p:cNvPr id="24643" name="Picture 67" descr="https://cdn-icons-png.flaticon.com/512/5029/5029282.png"/>
          <p:cNvPicPr>
            <a:picLocks noChangeAspect="1" noChangeArrowheads="1"/>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8298460" y="3026192"/>
            <a:ext cx="902595" cy="902595"/>
          </a:xfrm>
          <a:prstGeom prst="rect">
            <a:avLst/>
          </a:prstGeom>
          <a:noFill/>
          <a:extLst>
            <a:ext uri="{909E8E84-426E-40DD-AFC4-6F175D3DCCD1}">
              <a14:hiddenFill xmlns:a14="http://schemas.microsoft.com/office/drawing/2010/main">
                <a:solidFill>
                  <a:srgbClr val="FFFFFF"/>
                </a:solidFill>
              </a14:hiddenFill>
            </a:ext>
          </a:extLst>
        </p:spPr>
      </p:pic>
      <p:pic>
        <p:nvPicPr>
          <p:cNvPr id="24645" name="Picture 69" descr="https://cdn-icons-png.flaticon.com/512/595/595766.png"/>
          <p:cNvPicPr>
            <a:picLocks noChangeAspect="1" noChangeArrowheads="1"/>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828284" y="2821962"/>
            <a:ext cx="1020633" cy="1020633"/>
          </a:xfrm>
          <a:prstGeom prst="rect">
            <a:avLst/>
          </a:prstGeom>
          <a:noFill/>
          <a:extLst>
            <a:ext uri="{909E8E84-426E-40DD-AFC4-6F175D3DCCD1}">
              <a14:hiddenFill xmlns:a14="http://schemas.microsoft.com/office/drawing/2010/main">
                <a:solidFill>
                  <a:srgbClr val="FFFFFF"/>
                </a:solidFill>
              </a14:hiddenFill>
            </a:ext>
          </a:extLst>
        </p:spPr>
      </p:pic>
      <p:pic>
        <p:nvPicPr>
          <p:cNvPr id="24649" name="Picture 73" descr="https://cdn-icons-png.flaticon.com/512/1156/1156950.png"/>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830097" y="4133071"/>
            <a:ext cx="924005" cy="933119"/>
          </a:xfrm>
          <a:prstGeom prst="rect">
            <a:avLst/>
          </a:prstGeom>
          <a:noFill/>
          <a:extLst>
            <a:ext uri="{909E8E84-426E-40DD-AFC4-6F175D3DCCD1}">
              <a14:hiddenFill xmlns:a14="http://schemas.microsoft.com/office/drawing/2010/main">
                <a:solidFill>
                  <a:srgbClr val="FFFFFF"/>
                </a:solidFill>
              </a14:hiddenFill>
            </a:ext>
          </a:extLst>
        </p:spPr>
      </p:pic>
      <p:pic>
        <p:nvPicPr>
          <p:cNvPr id="24651" name="Picture 75" descr="24446875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69504" y="779688"/>
            <a:ext cx="1231745" cy="888640"/>
          </a:xfrm>
          <a:prstGeom prst="rect">
            <a:avLst/>
          </a:prstGeom>
          <a:noFill/>
          <a:extLst>
            <a:ext uri="{909E8E84-426E-40DD-AFC4-6F175D3DCCD1}">
              <a14:hiddenFill xmlns:a14="http://schemas.microsoft.com/office/drawing/2010/main">
                <a:solidFill>
                  <a:srgbClr val="FFFFFF"/>
                </a:solidFill>
              </a14:hiddenFill>
            </a:ext>
          </a:extLst>
        </p:spPr>
      </p:pic>
      <p:pic>
        <p:nvPicPr>
          <p:cNvPr id="24653" name="Picture 77" descr="Gymnastics "/>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528324" y="779687"/>
            <a:ext cx="950754" cy="88806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p:cNvPicPr>
            <a:picLocks noChangeAspect="1"/>
          </p:cNvPicPr>
          <p:nvPr/>
        </p:nvPicPr>
        <p:blipFill>
          <a:blip r:embed="rId19"/>
          <a:stretch>
            <a:fillRect/>
          </a:stretch>
        </p:blipFill>
        <p:spPr>
          <a:xfrm>
            <a:off x="4403186" y="1887750"/>
            <a:ext cx="1341007" cy="958842"/>
          </a:xfrm>
          <a:prstGeom prst="rect">
            <a:avLst/>
          </a:prstGeom>
        </p:spPr>
      </p:pic>
      <p:sp>
        <p:nvSpPr>
          <p:cNvPr id="2" name="TextBox 1">
            <a:extLst>
              <a:ext uri="{FF2B5EF4-FFF2-40B4-BE49-F238E27FC236}">
                <a16:creationId xmlns:a16="http://schemas.microsoft.com/office/drawing/2014/main" id="{1A910578-48A3-27CA-5321-3D70A56E10C4}"/>
              </a:ext>
            </a:extLst>
          </p:cNvPr>
          <p:cNvSpPr txBox="1"/>
          <p:nvPr/>
        </p:nvSpPr>
        <p:spPr>
          <a:xfrm>
            <a:off x="327030" y="111230"/>
            <a:ext cx="3441346" cy="523220"/>
          </a:xfrm>
          <a:prstGeom prst="rect">
            <a:avLst/>
          </a:prstGeom>
          <a:noFill/>
        </p:spPr>
        <p:txBody>
          <a:bodyPr wrap="square" rtlCol="0">
            <a:spAutoFit/>
          </a:bodyPr>
          <a:lstStyle/>
          <a:p>
            <a:r>
              <a:rPr lang="en-GB" sz="2800" dirty="0"/>
              <a:t>Triggers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04429592"/>
      </p:ext>
    </p:extLst>
  </p:cSld>
  <p:clrMapOvr>
    <a:masterClrMapping/>
  </p:clrMapOvr>
  <mc:AlternateContent xmlns:mc="http://schemas.openxmlformats.org/markup-compatibility/2006" xmlns:p14="http://schemas.microsoft.com/office/powerpoint/2010/main">
    <mc:Choice Requires="p14">
      <p:transition spd="slow" p14:dur="2000" advTm="11718"/>
    </mc:Choice>
    <mc:Fallback xmlns="">
      <p:transition spd="slow" advTm="11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D264B-3502-4BC8-95A8-50B16560B1F0}"/>
              </a:ext>
            </a:extLst>
          </p:cNvPr>
          <p:cNvSpPr>
            <a:spLocks noGrp="1"/>
          </p:cNvSpPr>
          <p:nvPr>
            <p:ph type="title"/>
          </p:nvPr>
        </p:nvSpPr>
        <p:spPr/>
        <p:txBody>
          <a:bodyPr>
            <a:normAutofit/>
          </a:bodyPr>
          <a:lstStyle/>
          <a:p>
            <a:r>
              <a:rPr lang="en-GB" sz="3600" b="1" dirty="0">
                <a:latin typeface="Calibri Light" panose="020F0302020204030204" pitchFamily="34" charset="0"/>
                <a:cs typeface="Calibri Light" panose="020F0302020204030204" pitchFamily="34" charset="0"/>
              </a:rPr>
              <a:t>Asthma Symptoms</a:t>
            </a:r>
          </a:p>
        </p:txBody>
      </p:sp>
      <p:sp>
        <p:nvSpPr>
          <p:cNvPr id="4" name="Slide Number Placeholder 3">
            <a:extLst>
              <a:ext uri="{FF2B5EF4-FFF2-40B4-BE49-F238E27FC236}">
                <a16:creationId xmlns:a16="http://schemas.microsoft.com/office/drawing/2014/main" id="{76A5223F-70CC-4964-8452-AEB3094D38A6}"/>
              </a:ext>
            </a:extLst>
          </p:cNvPr>
          <p:cNvSpPr>
            <a:spLocks noGrp="1"/>
          </p:cNvSpPr>
          <p:nvPr>
            <p:ph type="sldNum" sz="quarter" idx="12"/>
          </p:nvPr>
        </p:nvSpPr>
        <p:spPr/>
        <p:txBody>
          <a:bodyPr/>
          <a:lstStyle/>
          <a:p>
            <a:fld id="{507B77E4-D16E-4E80-BECE-B10ACE50DA11}" type="slidenum">
              <a:rPr lang="en-GB" smtClean="0"/>
              <a:pPr/>
              <a:t>6</a:t>
            </a:fld>
            <a:endParaRPr lang="en-GB" dirty="0"/>
          </a:p>
        </p:txBody>
      </p:sp>
      <p:sp>
        <p:nvSpPr>
          <p:cNvPr id="13" name="Content Placeholder 12">
            <a:extLst>
              <a:ext uri="{FF2B5EF4-FFF2-40B4-BE49-F238E27FC236}">
                <a16:creationId xmlns:a16="http://schemas.microsoft.com/office/drawing/2014/main" id="{F5973A2B-7D63-48C7-BBF2-996E4BF3D17F}"/>
              </a:ext>
            </a:extLst>
          </p:cNvPr>
          <p:cNvSpPr>
            <a:spLocks noGrp="1"/>
          </p:cNvSpPr>
          <p:nvPr>
            <p:ph idx="1"/>
          </p:nvPr>
        </p:nvSpPr>
        <p:spPr/>
        <p:txBody>
          <a:bodyPr>
            <a:normAutofit/>
          </a:bodyPr>
          <a:lstStyle/>
          <a:p>
            <a:pPr marL="0" indent="0" algn="l" fontAlgn="base">
              <a:buNone/>
            </a:pPr>
            <a:endParaRPr lang="en-US" b="1" i="0" dirty="0">
              <a:solidFill>
                <a:srgbClr val="000000"/>
              </a:solidFill>
              <a:effectLst/>
              <a:latin typeface="Soehne Halbfett"/>
            </a:endParaRP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is a very common long-term lung condition. </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People with asthma often have sensitive, inflamed airways. They can get symptoms like coughing, wheezing, feeling breathless or a tight chest.</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symptoms can come and go. Sometimes people may not have symptoms for weeks or months at a time.</a:t>
            </a:r>
          </a:p>
          <a:p>
            <a:pPr algn="just" fontAlgn="base"/>
            <a:r>
              <a:rPr lang="en-US" b="0" i="0" dirty="0">
                <a:solidFill>
                  <a:srgbClr val="000000"/>
                </a:solidFill>
                <a:effectLst/>
                <a:latin typeface="Calibri Light" panose="020F0302020204030204" pitchFamily="34" charset="0"/>
                <a:cs typeface="Calibri Light" panose="020F0302020204030204" pitchFamily="34" charset="0"/>
              </a:rPr>
              <a:t>Asthma needs to be treated every day, even if you feel well, to lower the risk of symptoms and asthma attacks.</a:t>
            </a:r>
          </a:p>
          <a:p>
            <a:pPr marL="0" indent="0" algn="l" fontAlgn="base">
              <a:buNone/>
            </a:pPr>
            <a:endParaRPr lang="en-US" b="0" i="0" dirty="0">
              <a:solidFill>
                <a:srgbClr val="000000"/>
              </a:solidFill>
              <a:effectLst/>
              <a:latin typeface="Calibri" panose="020F0502020204030204" pitchFamily="34" charset="0"/>
              <a:cs typeface="Calibri" panose="020F0502020204030204" pitchFamily="34" charset="0"/>
            </a:endParaRPr>
          </a:p>
          <a:p>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50795499"/>
      </p:ext>
    </p:extLst>
  </p:cSld>
  <p:clrMapOvr>
    <a:masterClrMapping/>
  </p:clrMapOvr>
  <mc:AlternateContent xmlns:mc="http://schemas.openxmlformats.org/markup-compatibility/2006" xmlns:p14="http://schemas.microsoft.com/office/powerpoint/2010/main">
    <mc:Choice Requires="p14">
      <p:transition spd="slow" p14:dur="2000" advTm="26804"/>
    </mc:Choice>
    <mc:Fallback xmlns="">
      <p:transition spd="slow" advTm="26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6D6306C-ED4F-4AAE-B4A5-EEA6AFAD72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AEB238B-D45F-A6FE-4EB7-12ED16AFC71F}"/>
              </a:ext>
            </a:extLst>
          </p:cNvPr>
          <p:cNvSpPr>
            <a:spLocks noGrp="1"/>
          </p:cNvSpPr>
          <p:nvPr>
            <p:ph type="title"/>
          </p:nvPr>
        </p:nvSpPr>
        <p:spPr>
          <a:xfrm>
            <a:off x="540465" y="647624"/>
            <a:ext cx="3962061" cy="4516360"/>
          </a:xfrm>
        </p:spPr>
        <p:txBody>
          <a:bodyPr anchor="t">
            <a:normAutofit/>
          </a:bodyPr>
          <a:lstStyle/>
          <a:p>
            <a:r>
              <a:rPr lang="en-GB" sz="3600" b="1" dirty="0"/>
              <a:t>What treatment will your child need?</a:t>
            </a:r>
            <a:br>
              <a:rPr lang="en-GB" sz="3600" b="1" dirty="0"/>
            </a:br>
            <a:r>
              <a:rPr lang="en-GB" sz="3600" dirty="0"/>
              <a:t/>
            </a:r>
            <a:br>
              <a:rPr lang="en-GB" sz="3600" dirty="0"/>
            </a:br>
            <a:r>
              <a:rPr lang="en-GB" sz="2400" dirty="0"/>
              <a:t>Most young people with asthma take inhalers.  They may also take tablets or granules.</a:t>
            </a:r>
            <a:br>
              <a:rPr lang="en-GB" sz="2400" dirty="0"/>
            </a:br>
            <a:r>
              <a:rPr lang="en-GB" sz="2400" dirty="0"/>
              <a:t/>
            </a:r>
            <a:br>
              <a:rPr lang="en-GB" sz="2400" dirty="0"/>
            </a:br>
            <a:r>
              <a:rPr lang="en-GB" sz="2400" dirty="0"/>
              <a:t>There are 2 types of inhaler:</a:t>
            </a:r>
          </a:p>
        </p:txBody>
      </p:sp>
      <p:sp>
        <p:nvSpPr>
          <p:cNvPr id="10" name="Rectangle 9">
            <a:extLst>
              <a:ext uri="{FF2B5EF4-FFF2-40B4-BE49-F238E27FC236}">
                <a16:creationId xmlns:a16="http://schemas.microsoft.com/office/drawing/2014/main" id="{0EC5361D-F897-4856-B945-0455A365EB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435"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4508C0C5-2268-42B5-B3C8-4D0899E05F8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41ACBDB-38F8-4B34-8183-BD95B4E55A6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739327"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Rectangle 15">
            <a:extLst>
              <a:ext uri="{FF2B5EF4-FFF2-40B4-BE49-F238E27FC236}">
                <a16:creationId xmlns:a16="http://schemas.microsoft.com/office/drawing/2014/main" id="{DE00DB52-3455-4E2F-867B-A6D0516E17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653800"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551004A-23B4-74A4-1081-6B21319A974E}"/>
              </a:ext>
            </a:extLst>
          </p:cNvPr>
          <p:cNvSpPr>
            <a:spLocks noGrp="1"/>
          </p:cNvSpPr>
          <p:nvPr>
            <p:ph idx="1"/>
          </p:nvPr>
        </p:nvSpPr>
        <p:spPr>
          <a:xfrm>
            <a:off x="4954316" y="102141"/>
            <a:ext cx="6478513" cy="5271716"/>
          </a:xfrm>
        </p:spPr>
        <p:txBody>
          <a:bodyPr>
            <a:normAutofit fontScale="70000" lnSpcReduction="20000"/>
          </a:bodyPr>
          <a:lstStyle/>
          <a:p>
            <a:r>
              <a:rPr lang="en-GB" sz="2600" b="1" dirty="0">
                <a:solidFill>
                  <a:schemeClr val="accent2">
                    <a:lumMod val="50000"/>
                  </a:schemeClr>
                </a:solidFill>
              </a:rPr>
              <a:t>PREVENTER IINHALERS </a:t>
            </a:r>
            <a:r>
              <a:rPr lang="en-GB" sz="2600" dirty="0">
                <a:solidFill>
                  <a:schemeClr val="accent2">
                    <a:lumMod val="50000"/>
                  </a:schemeClr>
                </a:solidFill>
              </a:rPr>
              <a:t>stop asthma symptoms like coughing &amp; wheezing happening.</a:t>
            </a:r>
          </a:p>
          <a:p>
            <a:r>
              <a:rPr lang="en-GB" sz="2600" dirty="0">
                <a:solidFill>
                  <a:schemeClr val="accent2">
                    <a:lumMod val="50000"/>
                  </a:schemeClr>
                </a:solidFill>
              </a:rPr>
              <a:t>They need to be taken every day, even if your child feels well and their breathing is fine.</a:t>
            </a:r>
          </a:p>
          <a:p>
            <a:r>
              <a:rPr lang="en-GB" sz="2600" dirty="0">
                <a:solidFill>
                  <a:schemeClr val="accent2">
                    <a:lumMod val="50000"/>
                  </a:schemeClr>
                </a:solidFill>
              </a:rPr>
              <a:t>They are normally brown or purple.</a:t>
            </a:r>
          </a:p>
          <a:p>
            <a:endParaRPr lang="en-GB" sz="2600" dirty="0">
              <a:solidFill>
                <a:schemeClr val="accent2">
                  <a:lumMod val="50000"/>
                </a:schemeClr>
              </a:solidFill>
            </a:endParaRPr>
          </a:p>
          <a:p>
            <a:r>
              <a:rPr lang="en-GB" sz="2600" b="1" dirty="0">
                <a:solidFill>
                  <a:srgbClr val="002060"/>
                </a:solidFill>
              </a:rPr>
              <a:t>RELIEVER INHALERS </a:t>
            </a:r>
            <a:r>
              <a:rPr lang="en-GB" sz="2600" dirty="0">
                <a:solidFill>
                  <a:srgbClr val="002060"/>
                </a:solidFill>
              </a:rPr>
              <a:t>work to make asthma symptoms like coughing &amp; wheezing better.</a:t>
            </a:r>
          </a:p>
          <a:p>
            <a:r>
              <a:rPr lang="en-GB" sz="2600" dirty="0">
                <a:solidFill>
                  <a:srgbClr val="002060"/>
                </a:solidFill>
              </a:rPr>
              <a:t>They should only be taken when needed </a:t>
            </a:r>
            <a:r>
              <a:rPr lang="en-GB" sz="2600" dirty="0" err="1">
                <a:solidFill>
                  <a:srgbClr val="002060"/>
                </a:solidFill>
              </a:rPr>
              <a:t>eg</a:t>
            </a:r>
            <a:r>
              <a:rPr lang="en-GB" sz="2600" dirty="0">
                <a:solidFill>
                  <a:srgbClr val="002060"/>
                </a:solidFill>
              </a:rPr>
              <a:t>: if your child is coughing, wheezing or finding it difficult to breathe.</a:t>
            </a:r>
          </a:p>
          <a:p>
            <a:r>
              <a:rPr lang="en-GB" sz="2600" dirty="0">
                <a:solidFill>
                  <a:srgbClr val="002060"/>
                </a:solidFill>
              </a:rPr>
              <a:t>They are normally blue.</a:t>
            </a:r>
          </a:p>
          <a:p>
            <a:endParaRPr lang="en-GB" sz="2600" dirty="0">
              <a:solidFill>
                <a:srgbClr val="002060"/>
              </a:solidFill>
            </a:endParaRPr>
          </a:p>
          <a:p>
            <a:r>
              <a:rPr lang="en-GB" sz="2600" b="1" dirty="0">
                <a:solidFill>
                  <a:srgbClr val="FF0000"/>
                </a:solidFill>
              </a:rPr>
              <a:t>ALL INHALERS SHOULD ALWAYS BE TAKEN WITH A SPACER, unless your child is using a dry powdered device.  </a:t>
            </a:r>
            <a:r>
              <a:rPr lang="en-GB" sz="2600" dirty="0"/>
              <a:t>Your doctor or asthma nurse will tell you if this is the case and it should be stated on their asthma plan.</a:t>
            </a:r>
          </a:p>
          <a:p>
            <a:r>
              <a:rPr lang="en-GB" sz="2600" dirty="0"/>
              <a:t>Older children should always have their reliever inhaler and spacer with them in school (in their bag or blazer pocket) and know who to go to for help if they feel unwell.  Younger children should know where their inhaler and spacer are kept, and also know who to go to for help.</a:t>
            </a:r>
          </a:p>
          <a:p>
            <a:endParaRPr lang="en-GB" sz="2200" dirty="0"/>
          </a:p>
          <a:p>
            <a:endParaRPr lang="en-GB" sz="2000" dirty="0"/>
          </a:p>
        </p:txBody>
      </p:sp>
      <p:sp>
        <p:nvSpPr>
          <p:cNvPr id="18" name="Isosceles Triangle 17">
            <a:extLst>
              <a:ext uri="{FF2B5EF4-FFF2-40B4-BE49-F238E27FC236}">
                <a16:creationId xmlns:a16="http://schemas.microsoft.com/office/drawing/2014/main" id="{9E914C83-E0D8-4953-92D5-169D28CB43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5423"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Isosceles Triangle 19">
            <a:extLst>
              <a:ext uri="{FF2B5EF4-FFF2-40B4-BE49-F238E27FC236}">
                <a16:creationId xmlns:a16="http://schemas.microsoft.com/office/drawing/2014/main" id="{3512E083-F550-46AF-8490-767ECFD00CB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67297"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2">
            <a:extLst>
              <a:ext uri="{FF2B5EF4-FFF2-40B4-BE49-F238E27FC236}">
                <a16:creationId xmlns:a16="http://schemas.microsoft.com/office/drawing/2014/main" id="{360C563D-34A4-620D-5648-014C005DB0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6612" y="5159829"/>
            <a:ext cx="1494513" cy="1522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extLst>
              <a:ext uri="{FF2B5EF4-FFF2-40B4-BE49-F238E27FC236}">
                <a16:creationId xmlns:a16="http://schemas.microsoft.com/office/drawing/2014/main" id="{5C046D98-35E5-8E89-0BC2-8D7E1334FF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62596" y="5095472"/>
            <a:ext cx="1785937" cy="1586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90AF57CD-6E77-86C7-038A-B6CBEF45FCF1}"/>
              </a:ext>
            </a:extLst>
          </p:cNvPr>
          <p:cNvPicPr>
            <a:picLocks noChangeAspect="1"/>
          </p:cNvPicPr>
          <p:nvPr/>
        </p:nvPicPr>
        <p:blipFill>
          <a:blip r:embed="rId7"/>
          <a:stretch>
            <a:fillRect/>
          </a:stretch>
        </p:blipFill>
        <p:spPr>
          <a:xfrm>
            <a:off x="6316394" y="5373857"/>
            <a:ext cx="2398981" cy="1308295"/>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4365139"/>
      </p:ext>
    </p:extLst>
  </p:cSld>
  <p:clrMapOvr>
    <a:masterClrMapping/>
  </p:clrMapOvr>
  <mc:AlternateContent xmlns:mc="http://schemas.openxmlformats.org/markup-compatibility/2006" xmlns:p14="http://schemas.microsoft.com/office/powerpoint/2010/main">
    <mc:Choice Requires="p14">
      <p:transition spd="slow" p14:dur="2000" advTm="82894"/>
    </mc:Choice>
    <mc:Fallback xmlns="">
      <p:transition spd="slow" advTm="82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719F1-6070-4D86-8FB8-D78B0AF4437B}"/>
              </a:ext>
            </a:extLst>
          </p:cNvPr>
          <p:cNvSpPr>
            <a:spLocks noGrp="1"/>
          </p:cNvSpPr>
          <p:nvPr>
            <p:ph type="title"/>
          </p:nvPr>
        </p:nvSpPr>
        <p:spPr>
          <a:xfrm>
            <a:off x="1066800" y="643371"/>
            <a:ext cx="10058400" cy="1371600"/>
          </a:xfrm>
        </p:spPr>
        <p:txBody>
          <a:bodyPr/>
          <a:lstStyle/>
          <a:p>
            <a:r>
              <a:rPr lang="en-GB" dirty="0"/>
              <a:t>Spacer and Inhaler Techniques</a:t>
            </a:r>
          </a:p>
        </p:txBody>
      </p:sp>
      <p:pic>
        <p:nvPicPr>
          <p:cNvPr id="4" name="Content Placeholder 3">
            <a:extLst>
              <a:ext uri="{FF2B5EF4-FFF2-40B4-BE49-F238E27FC236}">
                <a16:creationId xmlns:a16="http://schemas.microsoft.com/office/drawing/2014/main" id="{9D0E795D-751C-4916-9628-71CE63285A74}"/>
              </a:ext>
            </a:extLst>
          </p:cNvPr>
          <p:cNvPicPr>
            <a:picLocks noGrp="1" noChangeAspect="1"/>
          </p:cNvPicPr>
          <p:nvPr>
            <p:ph idx="1"/>
          </p:nvPr>
        </p:nvPicPr>
        <p:blipFill>
          <a:blip r:embed="rId7"/>
          <a:stretch>
            <a:fillRect/>
          </a:stretch>
        </p:blipFill>
        <p:spPr>
          <a:xfrm>
            <a:off x="487724" y="4544689"/>
            <a:ext cx="3706689" cy="1868986"/>
          </a:xfrm>
          <a:prstGeom prst="rect">
            <a:avLst/>
          </a:prstGeom>
        </p:spPr>
      </p:pic>
      <p:pic>
        <p:nvPicPr>
          <p:cNvPr id="5" name="Picture 4">
            <a:extLst>
              <a:ext uri="{FF2B5EF4-FFF2-40B4-BE49-F238E27FC236}">
                <a16:creationId xmlns:a16="http://schemas.microsoft.com/office/drawing/2014/main" id="{1326AF19-A34C-4FED-8662-0E276A741857}"/>
              </a:ext>
            </a:extLst>
          </p:cNvPr>
          <p:cNvPicPr>
            <a:picLocks noChangeAspect="1"/>
          </p:cNvPicPr>
          <p:nvPr/>
        </p:nvPicPr>
        <p:blipFill>
          <a:blip r:embed="rId8"/>
          <a:stretch>
            <a:fillRect/>
          </a:stretch>
        </p:blipFill>
        <p:spPr>
          <a:xfrm>
            <a:off x="4483338" y="4542859"/>
            <a:ext cx="2261812" cy="1095492"/>
          </a:xfrm>
          <a:prstGeom prst="rect">
            <a:avLst/>
          </a:prstGeom>
        </p:spPr>
      </p:pic>
      <p:pic>
        <p:nvPicPr>
          <p:cNvPr id="6" name="Picture 5">
            <a:extLst>
              <a:ext uri="{FF2B5EF4-FFF2-40B4-BE49-F238E27FC236}">
                <a16:creationId xmlns:a16="http://schemas.microsoft.com/office/drawing/2014/main" id="{B47AF588-8AF2-4442-A8B1-25BE057970C8}"/>
              </a:ext>
            </a:extLst>
          </p:cNvPr>
          <p:cNvPicPr>
            <a:picLocks noChangeAspect="1"/>
          </p:cNvPicPr>
          <p:nvPr/>
        </p:nvPicPr>
        <p:blipFill>
          <a:blip r:embed="rId9"/>
          <a:stretch>
            <a:fillRect/>
          </a:stretch>
        </p:blipFill>
        <p:spPr>
          <a:xfrm>
            <a:off x="817846" y="1698861"/>
            <a:ext cx="2572735" cy="1539198"/>
          </a:xfrm>
          <a:prstGeom prst="rect">
            <a:avLst/>
          </a:prstGeom>
        </p:spPr>
      </p:pic>
      <p:pic>
        <p:nvPicPr>
          <p:cNvPr id="7" name="Picture 6">
            <a:extLst>
              <a:ext uri="{FF2B5EF4-FFF2-40B4-BE49-F238E27FC236}">
                <a16:creationId xmlns:a16="http://schemas.microsoft.com/office/drawing/2014/main" id="{18743F36-FCC0-4CE7-B4FB-3A04B07EDD1A}"/>
              </a:ext>
            </a:extLst>
          </p:cNvPr>
          <p:cNvPicPr>
            <a:picLocks noChangeAspect="1"/>
          </p:cNvPicPr>
          <p:nvPr/>
        </p:nvPicPr>
        <p:blipFill>
          <a:blip r:embed="rId10"/>
          <a:stretch>
            <a:fillRect/>
          </a:stretch>
        </p:blipFill>
        <p:spPr>
          <a:xfrm>
            <a:off x="1785954" y="3343628"/>
            <a:ext cx="2261812" cy="1095492"/>
          </a:xfrm>
          <a:prstGeom prst="rect">
            <a:avLst/>
          </a:prstGeom>
        </p:spPr>
      </p:pic>
      <p:pic>
        <p:nvPicPr>
          <p:cNvPr id="8" name="Picture 7">
            <a:extLst>
              <a:ext uri="{FF2B5EF4-FFF2-40B4-BE49-F238E27FC236}">
                <a16:creationId xmlns:a16="http://schemas.microsoft.com/office/drawing/2014/main" id="{CF381235-F619-4CDA-91AF-7100ECB0DDE1}"/>
              </a:ext>
            </a:extLst>
          </p:cNvPr>
          <p:cNvPicPr>
            <a:picLocks noChangeAspect="1"/>
          </p:cNvPicPr>
          <p:nvPr/>
        </p:nvPicPr>
        <p:blipFill>
          <a:blip r:embed="rId11"/>
          <a:stretch>
            <a:fillRect/>
          </a:stretch>
        </p:blipFill>
        <p:spPr>
          <a:xfrm>
            <a:off x="4194413" y="2271141"/>
            <a:ext cx="2627604" cy="1868986"/>
          </a:xfrm>
          <a:prstGeom prst="rect">
            <a:avLst/>
          </a:prstGeom>
        </p:spPr>
      </p:pic>
      <p:pic>
        <p:nvPicPr>
          <p:cNvPr id="3" name="Online Media 2" title="How to help a child use a spacer without a mask">
            <a:hlinkClick r:id="" action="ppaction://media"/>
            <a:extLst>
              <a:ext uri="{FF2B5EF4-FFF2-40B4-BE49-F238E27FC236}">
                <a16:creationId xmlns:a16="http://schemas.microsoft.com/office/drawing/2014/main" id="{49F9A861-3ECE-2B00-5A1E-E1801AF1A25F}"/>
              </a:ext>
            </a:extLst>
          </p:cNvPr>
          <p:cNvPicPr>
            <a:picLocks noRot="1" noChangeAspect="1"/>
          </p:cNvPicPr>
          <p:nvPr>
            <a:videoFile r:link="rId1"/>
          </p:nvPr>
        </p:nvPicPr>
        <p:blipFill>
          <a:blip r:embed="rId12"/>
          <a:stretch>
            <a:fillRect/>
          </a:stretch>
        </p:blipFill>
        <p:spPr>
          <a:xfrm>
            <a:off x="7997589" y="1698861"/>
            <a:ext cx="3331132" cy="1868986"/>
          </a:xfrm>
          <a:prstGeom prst="rect">
            <a:avLst/>
          </a:prstGeom>
        </p:spPr>
      </p:pic>
      <p:pic>
        <p:nvPicPr>
          <p:cNvPr id="9" name="Online Media 8" title="How to use a spacer with a mask for a baby or child">
            <a:hlinkClick r:id="" action="ppaction://media"/>
            <a:extLst>
              <a:ext uri="{FF2B5EF4-FFF2-40B4-BE49-F238E27FC236}">
                <a16:creationId xmlns:a16="http://schemas.microsoft.com/office/drawing/2014/main" id="{8DC9F482-DF3B-41F1-0005-52489ED59834}"/>
              </a:ext>
            </a:extLst>
          </p:cNvPr>
          <p:cNvPicPr>
            <a:picLocks noRot="1" noChangeAspect="1"/>
          </p:cNvPicPr>
          <p:nvPr>
            <a:videoFile r:link="rId2"/>
          </p:nvPr>
        </p:nvPicPr>
        <p:blipFill>
          <a:blip r:embed="rId13"/>
          <a:stretch>
            <a:fillRect/>
          </a:stretch>
        </p:blipFill>
        <p:spPr>
          <a:xfrm>
            <a:off x="7997589" y="3769365"/>
            <a:ext cx="3331132" cy="2326635"/>
          </a:xfrm>
          <a:prstGeom prst="rect">
            <a:avLst/>
          </a:prstGeom>
        </p:spPr>
      </p:pic>
      <p:pic>
        <p:nvPicPr>
          <p:cNvPr id="11" name="Audio 10">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54104879"/>
      </p:ext>
    </p:extLst>
  </p:cSld>
  <p:clrMapOvr>
    <a:masterClrMapping/>
  </p:clrMapOvr>
  <mc:AlternateContent xmlns:mc="http://schemas.openxmlformats.org/markup-compatibility/2006" xmlns:p14="http://schemas.microsoft.com/office/powerpoint/2010/main">
    <mc:Choice Requires="p14">
      <p:transition spd="slow" p14:dur="2000" advTm="19153"/>
    </mc:Choice>
    <mc:Fallback xmlns="">
      <p:transition spd="slow" advTm="191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3"/>
                </p:tgtEl>
              </p:cMediaNode>
            </p:video>
            <p:seq concurrent="1" nextAc="seek">
              <p:cTn id="16" restart="whenNotActive" fill="hold" evtFilter="cancelBubble" nodeType="interactiveSeq">
                <p:stCondLst>
                  <p:cond evt="onClick" delay="0">
                    <p:tgtEl>
                      <p:spTgt spid="3"/>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3"/>
                                        </p:tgtEl>
                                      </p:cBhvr>
                                    </p:cmd>
                                  </p:childTnLst>
                                </p:cTn>
                              </p:par>
                            </p:childTnLst>
                          </p:cTn>
                        </p:par>
                      </p:childTnLst>
                    </p:cTn>
                  </p:par>
                </p:childTnLst>
              </p:cTn>
              <p:nextCondLst>
                <p:cond evt="onClick" delay="0">
                  <p:tgtEl>
                    <p:spTgt spid="3"/>
                  </p:tgtEl>
                </p:cond>
              </p:nextCondLst>
            </p:seq>
            <p:video>
              <p:cMediaNode vol="80000">
                <p:cTn id="21" fill="hold" display="0">
                  <p:stCondLst>
                    <p:cond delay="indefinite"/>
                  </p:stCondLst>
                </p:cTn>
                <p:tgtEl>
                  <p:spTgt spid="9"/>
                </p:tgtEl>
              </p:cMediaNode>
            </p:video>
            <p:seq concurrent="1" nextAc="seek">
              <p:cTn id="22" restart="whenNotActive" fill="hold" evtFilter="cancelBubble" nodeType="interactiveSeq">
                <p:stCondLst>
                  <p:cond evt="onClick" delay="0">
                    <p:tgtEl>
                      <p:spTgt spid="9"/>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9"/>
                                        </p:tgtEl>
                                      </p:cBhvr>
                                    </p:cmd>
                                  </p:childTnLst>
                                </p:cTn>
                              </p:par>
                            </p:childTnLst>
                          </p:cTn>
                        </p:par>
                      </p:childTnLst>
                    </p:cTn>
                  </p:par>
                </p:childTnLst>
              </p:cTn>
              <p:nextCondLst>
                <p:cond evt="onClick" delay="0">
                  <p:tgtEl>
                    <p:spTgt spid="9"/>
                  </p:tgtEl>
                </p:cond>
              </p:nextCondLst>
            </p:seq>
            <p:audio isNarration="1">
              <p:cMediaNode vol="80000" showWhenStopped="0">
                <p:cTn id="2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Demonstration of inhaler technique </a:t>
            </a:r>
          </a:p>
        </p:txBody>
      </p:sp>
      <p:sp>
        <p:nvSpPr>
          <p:cNvPr id="3" name="Content Placeholder 2"/>
          <p:cNvSpPr>
            <a:spLocks noGrp="1"/>
          </p:cNvSpPr>
          <p:nvPr>
            <p:ph idx="1"/>
          </p:nvPr>
        </p:nvSpPr>
        <p:spPr/>
        <p:txBody>
          <a:bodyPr/>
          <a:lstStyle/>
          <a:p>
            <a:r>
              <a:rPr lang="en-GB" dirty="0">
                <a:hlinkClick r:id="rId5"/>
              </a:rPr>
              <a:t>How to use a spacer with tidal breathing | Asthma + Lung UK (asthmaandlung.org.uk)</a:t>
            </a:r>
            <a:endParaRPr lang="en-GB" dirty="0"/>
          </a:p>
        </p:txBody>
      </p:sp>
      <p:pic>
        <p:nvPicPr>
          <p:cNvPr id="1026" name="Picture 2" descr="What to Do for an Asthma Attack Without an Inhal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53829" y="2978150"/>
            <a:ext cx="762000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66635714"/>
      </p:ext>
    </p:extLst>
  </p:cSld>
  <p:clrMapOvr>
    <a:masterClrMapping/>
  </p:clrMapOvr>
  <mc:AlternateContent xmlns:mc="http://schemas.openxmlformats.org/markup-compatibility/2006" xmlns:p14="http://schemas.microsoft.com/office/powerpoint/2010/main">
    <mc:Choice Requires="p14">
      <p:transition spd="slow" p14:dur="2000" advTm="8631"/>
    </mc:Choice>
    <mc:Fallback xmlns="">
      <p:transition spd="slow" advTm="8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98AB5-F0F6-F8E5-3936-AE4211D52CBA}"/>
              </a:ext>
            </a:extLst>
          </p:cNvPr>
          <p:cNvSpPr>
            <a:spLocks noGrp="1"/>
          </p:cNvSpPr>
          <p:nvPr>
            <p:ph type="title"/>
          </p:nvPr>
        </p:nvSpPr>
        <p:spPr/>
        <p:txBody>
          <a:bodyPr>
            <a:normAutofit/>
          </a:bodyPr>
          <a:lstStyle/>
          <a:p>
            <a:r>
              <a:rPr lang="en-GB" sz="4000" b="1" dirty="0"/>
              <a:t>Their dry powdered device may look like this…..</a:t>
            </a:r>
          </a:p>
        </p:txBody>
      </p:sp>
      <p:pic>
        <p:nvPicPr>
          <p:cNvPr id="19" name="Picture 18" descr="A picture containing logo&#10;&#10;Description automatically generated">
            <a:extLst>
              <a:ext uri="{FF2B5EF4-FFF2-40B4-BE49-F238E27FC236}">
                <a16:creationId xmlns:a16="http://schemas.microsoft.com/office/drawing/2014/main" id="{3046E038-EBC8-F51B-47AE-B3DE33746F8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4371975" y="1743075"/>
            <a:ext cx="3486150" cy="3620294"/>
          </a:xfrm>
          <a:prstGeom prst="rect">
            <a:avLst/>
          </a:prstGeom>
        </p:spPr>
      </p:pic>
      <p:pic>
        <p:nvPicPr>
          <p:cNvPr id="22" name="Picture 21" descr="A picture containing text, vessel, bottle&#10;&#10;Description automatically generated">
            <a:extLst>
              <a:ext uri="{FF2B5EF4-FFF2-40B4-BE49-F238E27FC236}">
                <a16:creationId xmlns:a16="http://schemas.microsoft.com/office/drawing/2014/main" id="{98716544-8156-F208-1EB3-88D54C91AEF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tretch>
            <a:fillRect/>
          </a:stretch>
        </p:blipFill>
        <p:spPr>
          <a:xfrm>
            <a:off x="8701088" y="1902543"/>
            <a:ext cx="3171364" cy="3812458"/>
          </a:xfrm>
          <a:prstGeom prst="rect">
            <a:avLst/>
          </a:prstGeom>
        </p:spPr>
      </p:pic>
      <p:pic>
        <p:nvPicPr>
          <p:cNvPr id="43" name="Content Placeholder 42" descr="Shape, circle&#10;&#10;Description automatically generated">
            <a:extLst>
              <a:ext uri="{FF2B5EF4-FFF2-40B4-BE49-F238E27FC236}">
                <a16:creationId xmlns:a16="http://schemas.microsoft.com/office/drawing/2014/main" id="{6EC21872-F190-4D34-9F4F-F0F3C90B5A5B}"/>
              </a:ext>
            </a:extLst>
          </p:cNvPr>
          <p:cNvPicPr>
            <a:picLocks noGrp="1" noChangeAspect="1"/>
          </p:cNvPicPr>
          <p:nvPr>
            <p:ph idx="1"/>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1109662" y="2639219"/>
            <a:ext cx="2857500" cy="2724150"/>
          </a:xfrm>
        </p:spPr>
      </p:pic>
      <p:sp>
        <p:nvSpPr>
          <p:cNvPr id="47" name="TextBox 46">
            <a:extLst>
              <a:ext uri="{FF2B5EF4-FFF2-40B4-BE49-F238E27FC236}">
                <a16:creationId xmlns:a16="http://schemas.microsoft.com/office/drawing/2014/main" id="{65E900D4-7166-0197-FC17-9015BFDCDE58}"/>
              </a:ext>
            </a:extLst>
          </p:cNvPr>
          <p:cNvSpPr txBox="1"/>
          <p:nvPr/>
        </p:nvSpPr>
        <p:spPr>
          <a:xfrm>
            <a:off x="1109662" y="5846544"/>
            <a:ext cx="10762790" cy="830997"/>
          </a:xfrm>
          <a:prstGeom prst="rect">
            <a:avLst/>
          </a:prstGeom>
          <a:noFill/>
        </p:spPr>
        <p:txBody>
          <a:bodyPr wrap="square" rtlCol="0">
            <a:spAutoFit/>
          </a:bodyPr>
          <a:lstStyle/>
          <a:p>
            <a:r>
              <a:rPr lang="en-GB" sz="2400" dirty="0">
                <a:latin typeface="Calibri Light" panose="020F0302020204030204" pitchFamily="34" charset="0"/>
                <a:cs typeface="Calibri Light" panose="020F0302020204030204" pitchFamily="34" charset="0"/>
              </a:rPr>
              <a:t>You don’t need to use a spacer with these devices, but it is important to know how to use them properly</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954392570"/>
      </p:ext>
    </p:extLst>
  </p:cSld>
  <p:clrMapOvr>
    <a:masterClrMapping/>
  </p:clrMapOvr>
  <mc:AlternateContent xmlns:mc="http://schemas.openxmlformats.org/markup-compatibility/2006" xmlns:p14="http://schemas.microsoft.com/office/powerpoint/2010/main">
    <mc:Choice Requires="p14">
      <p:transition spd="slow" p14:dur="2000" advTm="16742"/>
    </mc:Choice>
    <mc:Fallback xmlns="">
      <p:transition spd="slow" advTm="16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F1CCBBE-1B2E-49CB-B292-8DEBAD495381}"/>
              </a:ext>
            </a:extLst>
          </p:cNvPr>
          <p:cNvPicPr>
            <a:picLocks noChangeAspect="1"/>
          </p:cNvPicPr>
          <p:nvPr/>
        </p:nvPicPr>
        <p:blipFill>
          <a:blip r:embed="rId5"/>
          <a:stretch>
            <a:fillRect/>
          </a:stretch>
        </p:blipFill>
        <p:spPr>
          <a:xfrm>
            <a:off x="804101" y="1377626"/>
            <a:ext cx="4841326" cy="2660685"/>
          </a:xfrm>
          <a:prstGeom prst="rect">
            <a:avLst/>
          </a:prstGeom>
        </p:spPr>
      </p:pic>
      <p:pic>
        <p:nvPicPr>
          <p:cNvPr id="7" name="Picture 6">
            <a:extLst>
              <a:ext uri="{FF2B5EF4-FFF2-40B4-BE49-F238E27FC236}">
                <a16:creationId xmlns:a16="http://schemas.microsoft.com/office/drawing/2014/main" id="{07D2B3EF-5358-49C3-960D-4FDC89B8252A}"/>
              </a:ext>
            </a:extLst>
          </p:cNvPr>
          <p:cNvPicPr>
            <a:picLocks noChangeAspect="1"/>
          </p:cNvPicPr>
          <p:nvPr/>
        </p:nvPicPr>
        <p:blipFill>
          <a:blip r:embed="rId6"/>
          <a:stretch>
            <a:fillRect/>
          </a:stretch>
        </p:blipFill>
        <p:spPr>
          <a:xfrm>
            <a:off x="804101" y="4038311"/>
            <a:ext cx="5199134" cy="2660685"/>
          </a:xfrm>
          <a:prstGeom prst="rect">
            <a:avLst/>
          </a:prstGeom>
        </p:spPr>
      </p:pic>
      <p:pic>
        <p:nvPicPr>
          <p:cNvPr id="6" name="Picture 5">
            <a:extLst>
              <a:ext uri="{FF2B5EF4-FFF2-40B4-BE49-F238E27FC236}">
                <a16:creationId xmlns:a16="http://schemas.microsoft.com/office/drawing/2014/main" id="{11BF0F91-D58B-4BEC-8C38-F4ED0F4DE088}"/>
              </a:ext>
            </a:extLst>
          </p:cNvPr>
          <p:cNvPicPr>
            <a:picLocks noChangeAspect="1"/>
          </p:cNvPicPr>
          <p:nvPr/>
        </p:nvPicPr>
        <p:blipFill>
          <a:blip r:embed="rId7"/>
          <a:stretch>
            <a:fillRect/>
          </a:stretch>
        </p:blipFill>
        <p:spPr>
          <a:xfrm>
            <a:off x="7513983" y="1184254"/>
            <a:ext cx="4333460" cy="4491339"/>
          </a:xfrm>
          <a:prstGeom prst="rect">
            <a:avLst/>
          </a:prstGeom>
        </p:spPr>
      </p:pic>
      <p:sp>
        <p:nvSpPr>
          <p:cNvPr id="2" name="Title 1">
            <a:extLst>
              <a:ext uri="{FF2B5EF4-FFF2-40B4-BE49-F238E27FC236}">
                <a16:creationId xmlns:a16="http://schemas.microsoft.com/office/drawing/2014/main" id="{60AE1472-AA4D-4F87-805A-40E0AC427AC5}"/>
              </a:ext>
            </a:extLst>
          </p:cNvPr>
          <p:cNvSpPr>
            <a:spLocks noGrp="1"/>
          </p:cNvSpPr>
          <p:nvPr>
            <p:ph type="title"/>
          </p:nvPr>
        </p:nvSpPr>
        <p:spPr>
          <a:xfrm>
            <a:off x="7835104" y="1213968"/>
            <a:ext cx="3220127" cy="1715106"/>
          </a:xfrm>
        </p:spPr>
        <p:txBody>
          <a:bodyPr anchor="b">
            <a:normAutofit fontScale="90000"/>
          </a:bodyPr>
          <a:lstStyle/>
          <a:p>
            <a:r>
              <a:rPr lang="en-GB" dirty="0">
                <a:solidFill>
                  <a:srgbClr val="FFFFFF"/>
                </a:solidFill>
              </a:rPr>
              <a:t>Personalised Asthma Action Plan</a:t>
            </a:r>
          </a:p>
        </p:txBody>
      </p:sp>
      <p:graphicFrame>
        <p:nvGraphicFramePr>
          <p:cNvPr id="11" name="Content Placeholder 2">
            <a:extLst>
              <a:ext uri="{FF2B5EF4-FFF2-40B4-BE49-F238E27FC236}">
                <a16:creationId xmlns:a16="http://schemas.microsoft.com/office/drawing/2014/main" id="{8B9279B9-8504-5BAA-ACCD-E230E2D6F652}"/>
              </a:ext>
            </a:extLst>
          </p:cNvPr>
          <p:cNvGraphicFramePr>
            <a:graphicFrameLocks noGrp="1"/>
          </p:cNvGraphicFramePr>
          <p:nvPr>
            <p:ph idx="1"/>
          </p:nvPr>
        </p:nvGraphicFramePr>
        <p:xfrm>
          <a:off x="7835105" y="1182407"/>
          <a:ext cx="4012338" cy="455048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 name="Slide Number Placeholder 3">
            <a:extLst>
              <a:ext uri="{FF2B5EF4-FFF2-40B4-BE49-F238E27FC236}">
                <a16:creationId xmlns:a16="http://schemas.microsoft.com/office/drawing/2014/main" id="{73F7DAC5-D415-4464-B6E5-CC89B78BFA6B}"/>
              </a:ext>
            </a:extLst>
          </p:cNvPr>
          <p:cNvSpPr>
            <a:spLocks noGrp="1"/>
          </p:cNvSpPr>
          <p:nvPr>
            <p:ph type="sldNum" sz="quarter" idx="12"/>
          </p:nvPr>
        </p:nvSpPr>
        <p:spPr>
          <a:xfrm>
            <a:off x="10546795" y="6383066"/>
            <a:ext cx="682311" cy="315931"/>
          </a:xfrm>
        </p:spPr>
        <p:txBody>
          <a:bodyPr>
            <a:normAutofit/>
          </a:bodyPr>
          <a:lstStyle/>
          <a:p>
            <a:pPr>
              <a:lnSpc>
                <a:spcPct val="90000"/>
              </a:lnSpc>
              <a:spcAft>
                <a:spcPts val="600"/>
              </a:spcAft>
            </a:pPr>
            <a:fld id="{507B77E4-D16E-4E80-BECE-B10ACE50DA11}" type="slidenum">
              <a:rPr lang="en-GB" sz="1600" smtClean="0"/>
              <a:pPr>
                <a:lnSpc>
                  <a:spcPct val="90000"/>
                </a:lnSpc>
                <a:spcAft>
                  <a:spcPts val="600"/>
                </a:spcAft>
              </a:pPr>
              <a:t>11</a:t>
            </a:fld>
            <a:endParaRPr lang="en-GB" sz="1600"/>
          </a:p>
        </p:txBody>
      </p:sp>
      <p:sp>
        <p:nvSpPr>
          <p:cNvPr id="9" name="TextBox 8">
            <a:extLst>
              <a:ext uri="{FF2B5EF4-FFF2-40B4-BE49-F238E27FC236}">
                <a16:creationId xmlns:a16="http://schemas.microsoft.com/office/drawing/2014/main" id="{F85CF42E-34EE-5238-24D0-93E093CF0CCE}"/>
              </a:ext>
            </a:extLst>
          </p:cNvPr>
          <p:cNvSpPr txBox="1"/>
          <p:nvPr/>
        </p:nvSpPr>
        <p:spPr>
          <a:xfrm>
            <a:off x="720133" y="373509"/>
            <a:ext cx="10508973" cy="707886"/>
          </a:xfrm>
          <a:prstGeom prst="rect">
            <a:avLst/>
          </a:prstGeom>
          <a:noFill/>
        </p:spPr>
        <p:txBody>
          <a:bodyPr wrap="square" rtlCol="0">
            <a:spAutoFit/>
          </a:bodyPr>
          <a:lstStyle/>
          <a:p>
            <a:r>
              <a:rPr lang="en-GB" sz="4000" dirty="0"/>
              <a:t>Their Asthma Plan might look like this…</a:t>
            </a:r>
          </a:p>
        </p:txBody>
      </p:sp>
      <p:pic>
        <p:nvPicPr>
          <p:cNvPr id="12" name="Picture 11">
            <a:extLst>
              <a:ext uri="{FF2B5EF4-FFF2-40B4-BE49-F238E27FC236}">
                <a16:creationId xmlns:a16="http://schemas.microsoft.com/office/drawing/2014/main" id="{F416464A-C390-7DBF-C716-C53B7011E170}"/>
              </a:ext>
            </a:extLst>
          </p:cNvPr>
          <p:cNvPicPr>
            <a:picLocks noChangeAspect="1"/>
          </p:cNvPicPr>
          <p:nvPr/>
        </p:nvPicPr>
        <p:blipFill>
          <a:blip r:embed="rId7"/>
          <a:stretch>
            <a:fillRect/>
          </a:stretch>
        </p:blipFill>
        <p:spPr>
          <a:xfrm>
            <a:off x="6505185" y="1184254"/>
            <a:ext cx="5342257" cy="5198812"/>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3"/>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125756550"/>
      </p:ext>
    </p:extLst>
  </p:cSld>
  <p:clrMapOvr>
    <a:masterClrMapping/>
  </p:clrMapOvr>
  <mc:AlternateContent xmlns:mc="http://schemas.openxmlformats.org/markup-compatibility/2006" xmlns:p14="http://schemas.microsoft.com/office/powerpoint/2010/main">
    <mc:Choice Requires="p14">
      <p:transition spd="slow" p14:dur="2000" advTm="28341"/>
    </mc:Choice>
    <mc:Fallback xmlns="">
      <p:transition spd="slow" advTm="28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3CFBF-E4D3-9BDD-31A0-255957986B16}"/>
              </a:ext>
            </a:extLst>
          </p:cNvPr>
          <p:cNvSpPr>
            <a:spLocks noGrp="1"/>
          </p:cNvSpPr>
          <p:nvPr>
            <p:ph type="title"/>
          </p:nvPr>
        </p:nvSpPr>
        <p:spPr/>
        <p:txBody>
          <a:bodyPr/>
          <a:lstStyle/>
          <a:p>
            <a:r>
              <a:rPr lang="en-GB" b="1" dirty="0"/>
              <a:t>Digital Health Passport  </a:t>
            </a:r>
          </a:p>
        </p:txBody>
      </p:sp>
      <p:sp>
        <p:nvSpPr>
          <p:cNvPr id="3" name="Content Placeholder 2">
            <a:extLst>
              <a:ext uri="{FF2B5EF4-FFF2-40B4-BE49-F238E27FC236}">
                <a16:creationId xmlns:a16="http://schemas.microsoft.com/office/drawing/2014/main" id="{182C080E-21F2-CA61-076A-076C03F91777}"/>
              </a:ext>
            </a:extLst>
          </p:cNvPr>
          <p:cNvSpPr>
            <a:spLocks noGrp="1"/>
          </p:cNvSpPr>
          <p:nvPr>
            <p:ph idx="1"/>
          </p:nvPr>
        </p:nvSpPr>
        <p:spPr>
          <a:xfrm>
            <a:off x="838200" y="1825625"/>
            <a:ext cx="10515600" cy="4667250"/>
          </a:xfrm>
        </p:spPr>
        <p:txBody>
          <a:bodyPr>
            <a:normAutofit fontScale="92500" lnSpcReduction="10000"/>
          </a:bodyPr>
          <a:lstStyle/>
          <a:p>
            <a:r>
              <a:rPr lang="en-GB" dirty="0"/>
              <a:t>Young people who have a mobile phone may want to download the Digital Health Passport.</a:t>
            </a:r>
          </a:p>
          <a:p>
            <a:endParaRPr lang="en-GB" dirty="0"/>
          </a:p>
          <a:p>
            <a:r>
              <a:rPr lang="en-GB" dirty="0"/>
              <a:t>It is an App for children and young people with long term health conditions like asthma.</a:t>
            </a:r>
          </a:p>
          <a:p>
            <a:endParaRPr lang="en-GB" dirty="0"/>
          </a:p>
          <a:p>
            <a:r>
              <a:rPr lang="en-GB" dirty="0"/>
              <a:t>It helps both you and them monitor their symptoms, gives information and advice and can even remind them to take their medication.</a:t>
            </a:r>
          </a:p>
          <a:p>
            <a:endParaRPr lang="en-GB" dirty="0"/>
          </a:p>
          <a:p>
            <a:r>
              <a:rPr lang="en-GB" dirty="0"/>
              <a:t>You can also upload a copy of your child’s Personalised Asthma Action Plan so that they can show your doctor / nurse / teacher when needed.</a:t>
            </a:r>
          </a:p>
          <a:p>
            <a:endParaRPr lang="en-GB" dirty="0"/>
          </a:p>
        </p:txBody>
      </p:sp>
      <p:pic>
        <p:nvPicPr>
          <p:cNvPr id="4" name="Picture 3">
            <a:extLst>
              <a:ext uri="{FF2B5EF4-FFF2-40B4-BE49-F238E27FC236}">
                <a16:creationId xmlns:a16="http://schemas.microsoft.com/office/drawing/2014/main" id="{B56A78FF-AB9D-1B78-8ED0-87A46EF81DB2}"/>
              </a:ext>
            </a:extLst>
          </p:cNvPr>
          <p:cNvPicPr>
            <a:picLocks noChangeAspect="1"/>
          </p:cNvPicPr>
          <p:nvPr/>
        </p:nvPicPr>
        <p:blipFill>
          <a:blip r:embed="rId5"/>
          <a:stretch>
            <a:fillRect/>
          </a:stretch>
        </p:blipFill>
        <p:spPr>
          <a:xfrm>
            <a:off x="9550224" y="-108187"/>
            <a:ext cx="3946070" cy="2272186"/>
          </a:xfrm>
          <a:prstGeom prst="rect">
            <a:avLst/>
          </a:prstGeom>
          <a:effectLst/>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45362001"/>
      </p:ext>
    </p:extLst>
  </p:cSld>
  <p:clrMapOvr>
    <a:masterClrMapping/>
  </p:clrMapOvr>
  <mc:AlternateContent xmlns:mc="http://schemas.openxmlformats.org/markup-compatibility/2006" xmlns:p14="http://schemas.microsoft.com/office/powerpoint/2010/main">
    <mc:Choice Requires="p14">
      <p:transition spd="slow" p14:dur="2000" advTm="26829"/>
    </mc:Choice>
    <mc:Fallback xmlns="">
      <p:transition spd="slow" advTm="268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1AEB6-0192-E040-27F6-AF4EAE2BB0AA}"/>
              </a:ext>
            </a:extLst>
          </p:cNvPr>
          <p:cNvSpPr>
            <a:spLocks noGrp="1"/>
          </p:cNvSpPr>
          <p:nvPr>
            <p:ph type="title"/>
          </p:nvPr>
        </p:nvSpPr>
        <p:spPr>
          <a:xfrm>
            <a:off x="466722" y="586855"/>
            <a:ext cx="3201366" cy="3387497"/>
          </a:xfrm>
        </p:spPr>
        <p:txBody>
          <a:bodyPr anchor="b">
            <a:normAutofit/>
          </a:bodyPr>
          <a:lstStyle/>
          <a:p>
            <a:pPr algn="r"/>
            <a:r>
              <a:rPr lang="en-GB" sz="4000" b="1" dirty="0">
                <a:solidFill>
                  <a:srgbClr val="FFFFFF"/>
                </a:solidFill>
              </a:rPr>
              <a:t>How you can support us…</a:t>
            </a:r>
          </a:p>
        </p:txBody>
      </p:sp>
      <p:sp>
        <p:nvSpPr>
          <p:cNvPr id="23" name="Content Placeholder 2">
            <a:extLst>
              <a:ext uri="{FF2B5EF4-FFF2-40B4-BE49-F238E27FC236}">
                <a16:creationId xmlns:a16="http://schemas.microsoft.com/office/drawing/2014/main" id="{B8EDBC02-48F4-7E06-9703-0EF293CA16C5}"/>
              </a:ext>
            </a:extLst>
          </p:cNvPr>
          <p:cNvSpPr>
            <a:spLocks noGrp="1"/>
          </p:cNvSpPr>
          <p:nvPr>
            <p:ph idx="1"/>
          </p:nvPr>
        </p:nvSpPr>
        <p:spPr>
          <a:xfrm>
            <a:off x="4698858" y="1481341"/>
            <a:ext cx="6555347" cy="5749349"/>
          </a:xfrm>
        </p:spPr>
        <p:txBody>
          <a:bodyPr anchor="ctr">
            <a:normAutofit fontScale="92500"/>
          </a:bodyPr>
          <a:lstStyle/>
          <a:p>
            <a:r>
              <a:rPr lang="en-GB" sz="2600" dirty="0"/>
              <a:t>Ensure your child has a Personalised Asthma Action Plan and that this is shared with school.</a:t>
            </a:r>
          </a:p>
          <a:p>
            <a:r>
              <a:rPr lang="en-GB" sz="2600" dirty="0"/>
              <a:t> Ensure your child has their reliever and spacer in school, that it is in date and replaced when needed.</a:t>
            </a:r>
          </a:p>
          <a:p>
            <a:r>
              <a:rPr lang="en-GB" sz="2600" dirty="0"/>
              <a:t>Ensure you have given consent for your child to use the school emergency inhaler if required.</a:t>
            </a:r>
          </a:p>
          <a:p>
            <a:r>
              <a:rPr lang="en-GB" sz="2600" dirty="0"/>
              <a:t>Ensure your child takes their preventer medication every day as prescribed, using the correct technique (even if they seem well).</a:t>
            </a:r>
          </a:p>
          <a:p>
            <a:r>
              <a:rPr lang="en-GB" sz="2600" dirty="0"/>
              <a:t>You can contact your GP /Practice Nurse / School Nurse for further advice and support around your child’s asthma.</a:t>
            </a:r>
          </a:p>
          <a:p>
            <a:r>
              <a:rPr lang="en-GB" sz="2600" dirty="0"/>
              <a:t>Keep up to date with your </a:t>
            </a:r>
            <a:r>
              <a:rPr lang="en-GB" sz="2600" dirty="0" err="1"/>
              <a:t>childs</a:t>
            </a:r>
            <a:r>
              <a:rPr lang="en-GB" sz="2600" dirty="0"/>
              <a:t> annual asthma review. </a:t>
            </a:r>
          </a:p>
          <a:p>
            <a:endParaRPr lang="en-GB" sz="2600" dirty="0"/>
          </a:p>
          <a:p>
            <a:endParaRPr lang="en-GB" sz="2600" dirty="0"/>
          </a:p>
          <a:p>
            <a:endParaRPr lang="en-GB" sz="20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28633557"/>
      </p:ext>
    </p:extLst>
  </p:cSld>
  <p:clrMapOvr>
    <a:masterClrMapping/>
  </p:clrMapOvr>
  <mc:AlternateContent xmlns:mc="http://schemas.openxmlformats.org/markup-compatibility/2006" xmlns:p14="http://schemas.microsoft.com/office/powerpoint/2010/main">
    <mc:Choice Requires="p14">
      <p:transition spd="slow" p14:dur="2000" advTm="44562"/>
    </mc:Choice>
    <mc:Fallback xmlns="">
      <p:transition spd="slow" advTm="445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Additional Training And Resources </a:t>
            </a:r>
          </a:p>
        </p:txBody>
      </p:sp>
      <p:sp>
        <p:nvSpPr>
          <p:cNvPr id="5" name="Content Placeholder 4"/>
          <p:cNvSpPr>
            <a:spLocks noGrp="1"/>
          </p:cNvSpPr>
          <p:nvPr>
            <p:ph idx="1"/>
          </p:nvPr>
        </p:nvSpPr>
        <p:spPr>
          <a:xfrm>
            <a:off x="838200" y="1825625"/>
            <a:ext cx="10515600" cy="2932085"/>
          </a:xfrm>
          <a:prstGeom prst="rect">
            <a:avLst/>
          </a:prstGeom>
        </p:spPr>
        <p:txBody>
          <a:bodyPr>
            <a:spAutoFit/>
          </a:bodyPr>
          <a:lstStyle/>
          <a:p>
            <a:r>
              <a:rPr lang="en-GB" dirty="0">
                <a:hlinkClick r:id="rId5"/>
              </a:rPr>
              <a:t>Supporting Children's Health and Young People with Asthma (educationforhealth.org)</a:t>
            </a:r>
            <a:r>
              <a:rPr lang="en-GB" dirty="0"/>
              <a:t> – Tier 1 training </a:t>
            </a:r>
          </a:p>
          <a:p>
            <a:pPr marL="0" indent="0">
              <a:buNone/>
            </a:pPr>
            <a:endParaRPr lang="en-GB" dirty="0"/>
          </a:p>
          <a:p>
            <a:r>
              <a:rPr lang="en-GB" dirty="0"/>
              <a:t>Asthma Lung UK - </a:t>
            </a:r>
            <a:r>
              <a:rPr lang="en-GB" dirty="0">
                <a:hlinkClick r:id="rId6"/>
              </a:rPr>
              <a:t>Asthma + Lung UK (asthmaandlung.org.uk)</a:t>
            </a:r>
            <a:endParaRPr lang="en-GB" dirty="0"/>
          </a:p>
          <a:p>
            <a:endParaRPr lang="en-GB" dirty="0"/>
          </a:p>
          <a:p>
            <a:r>
              <a:rPr lang="en-GB" dirty="0"/>
              <a:t>Monkey Wellbeing - </a:t>
            </a:r>
            <a:r>
              <a:rPr lang="en-GB" dirty="0">
                <a:hlinkClick r:id="rId7"/>
              </a:rPr>
              <a:t>Asthma - Monkey Wellbeing</a:t>
            </a:r>
            <a:endParaRPr lang="en-GB"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290758883"/>
      </p:ext>
    </p:extLst>
  </p:cSld>
  <p:clrMapOvr>
    <a:masterClrMapping/>
  </p:clrMapOvr>
  <mc:AlternateContent xmlns:mc="http://schemas.openxmlformats.org/markup-compatibility/2006" xmlns:p14="http://schemas.microsoft.com/office/powerpoint/2010/main">
    <mc:Choice Requires="p14">
      <p:transition spd="slow" p14:dur="2000" advTm="27463"/>
    </mc:Choice>
    <mc:Fallback xmlns="">
      <p:transition spd="slow" advTm="27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8B15C4-FE5A-18FC-625A-2AEAB052F7E1}"/>
              </a:ext>
            </a:extLst>
          </p:cNvPr>
          <p:cNvSpPr>
            <a:spLocks noGrp="1"/>
          </p:cNvSpPr>
          <p:nvPr>
            <p:ph idx="1"/>
          </p:nvPr>
        </p:nvSpPr>
        <p:spPr>
          <a:xfrm>
            <a:off x="643467" y="617080"/>
            <a:ext cx="10905066" cy="4393982"/>
          </a:xfrm>
        </p:spPr>
        <p:txBody>
          <a:bodyPr>
            <a:normAutofit/>
          </a:bodyPr>
          <a:lstStyle/>
          <a:p>
            <a:pPr marL="0" indent="0" algn="ctr">
              <a:buNone/>
            </a:pPr>
            <a:r>
              <a:rPr lang="en-GB" sz="6000" dirty="0">
                <a:latin typeface="+mj-lt"/>
              </a:rPr>
              <a:t>Thank you for listening!!</a:t>
            </a:r>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Blue megaphone with sound wave ribbons">
            <a:extLst>
              <a:ext uri="{FF2B5EF4-FFF2-40B4-BE49-F238E27FC236}">
                <a16:creationId xmlns:a16="http://schemas.microsoft.com/office/drawing/2014/main" id="{FAB6FCBC-EB8F-C510-2833-489A2575205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300140" y="2212340"/>
            <a:ext cx="7962313" cy="3415801"/>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880201731"/>
      </p:ext>
    </p:extLst>
  </p:cSld>
  <p:clrMapOvr>
    <a:masterClrMapping/>
  </p:clrMapOvr>
  <mc:AlternateContent xmlns:mc="http://schemas.openxmlformats.org/markup-compatibility/2006" xmlns:p14="http://schemas.microsoft.com/office/powerpoint/2010/main">
    <mc:Choice Requires="p14">
      <p:transition spd="slow" p14:dur="2000" advTm="10216"/>
    </mc:Choice>
    <mc:Fallback xmlns="">
      <p:transition spd="slow" advTm="10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otalTime>338</TotalTime>
  <Words>1929</Words>
  <Application>Microsoft Office PowerPoint</Application>
  <PresentationFormat>Widescreen</PresentationFormat>
  <Paragraphs>151</Paragraphs>
  <Slides>15</Slides>
  <Notes>15</Notes>
  <HiddenSlides>0</HiddenSlides>
  <MMClips>17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Soehne Halbfett</vt:lpstr>
      <vt:lpstr>Office Theme</vt:lpstr>
      <vt:lpstr>Asthma Friendly Schools  Information for Parents</vt:lpstr>
      <vt:lpstr>Aim of Asthma Friendly Schools Project </vt:lpstr>
      <vt:lpstr>What are our goals?</vt:lpstr>
      <vt:lpstr>What is asthma? </vt:lpstr>
      <vt:lpstr>PowerPoint Presentation</vt:lpstr>
      <vt:lpstr>Asthma Symptoms</vt:lpstr>
      <vt:lpstr>What treatment will your child need?  Most young people with asthma take inhalers.  They may also take tablets or granules.  There are 2 types of inhaler:</vt:lpstr>
      <vt:lpstr>Spacer and Inhaler Techniques</vt:lpstr>
      <vt:lpstr>Demonstration of inhaler technique </vt:lpstr>
      <vt:lpstr>Their dry powdered device may look like this…..</vt:lpstr>
      <vt:lpstr>Personalised Asthma Action Plan</vt:lpstr>
      <vt:lpstr>Digital Health Passport  </vt:lpstr>
      <vt:lpstr>How you can support us…</vt:lpstr>
      <vt:lpstr>Additional Training And Resources </vt:lpstr>
      <vt:lpstr>PowerPoint Presentation</vt:lpstr>
    </vt:vector>
  </TitlesOfParts>
  <Company>Blackpool Teaching Hospitals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Asthma Friendly Schools  Information for Children &amp; Young People</dc:title>
  <dc:creator>UTTLEY, Claire (NHS LANCASHIRE AND SOUTH CUMBRIA INTEGRATED CARE BOARD)</dc:creator>
  <cp:lastModifiedBy>12033, head</cp:lastModifiedBy>
  <cp:revision>24</cp:revision>
  <dcterms:created xsi:type="dcterms:W3CDTF">2023-01-18T17:08:31Z</dcterms:created>
  <dcterms:modified xsi:type="dcterms:W3CDTF">2025-05-14T13:34:09Z</dcterms:modified>
</cp:coreProperties>
</file>